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7" r:id="rId2"/>
    <p:sldId id="258" r:id="rId3"/>
    <p:sldId id="276" r:id="rId4"/>
    <p:sldId id="278" r:id="rId5"/>
    <p:sldId id="295" r:id="rId6"/>
    <p:sldId id="296" r:id="rId7"/>
    <p:sldId id="282" r:id="rId8"/>
    <p:sldId id="285" r:id="rId9"/>
    <p:sldId id="266" r:id="rId10"/>
    <p:sldId id="260" r:id="rId11"/>
    <p:sldId id="283" r:id="rId12"/>
    <p:sldId id="290" r:id="rId13"/>
    <p:sldId id="284" r:id="rId14"/>
    <p:sldId id="297" r:id="rId15"/>
    <p:sldId id="288" r:id="rId16"/>
    <p:sldId id="300" r:id="rId17"/>
    <p:sldId id="274" r:id="rId18"/>
    <p:sldId id="299" r:id="rId19"/>
    <p:sldId id="294" r:id="rId20"/>
    <p:sldId id="275" r:id="rId21"/>
    <p:sldId id="271" r:id="rId22"/>
    <p:sldId id="292" r:id="rId23"/>
    <p:sldId id="291" r:id="rId24"/>
    <p:sldId id="298" r:id="rId25"/>
    <p:sldId id="289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FFFFF"/>
    <a:srgbClr val="FFF8F0"/>
    <a:srgbClr val="E8EEEF"/>
    <a:srgbClr val="0D2335"/>
    <a:srgbClr val="E7E7E7"/>
    <a:srgbClr val="B9E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34" autoAdjust="0"/>
    <p:restoredTop sz="94638"/>
  </p:normalViewPr>
  <p:slideViewPr>
    <p:cSldViewPr snapToGrid="0">
      <p:cViewPr varScale="1">
        <p:scale>
          <a:sx n="85" d="100"/>
          <a:sy n="85" d="100"/>
        </p:scale>
        <p:origin x="96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F039E-69FA-473C-B89B-B895121278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C5BF6B-E6B5-4DC9-AE68-505A1724950A}">
      <dgm:prSet phldrT="[Текст]"/>
      <dgm:spPr>
        <a:solidFill>
          <a:srgbClr val="00ADEE"/>
        </a:solidFill>
      </dgm:spPr>
      <dgm:t>
        <a:bodyPr lIns="180000"/>
        <a:lstStyle/>
        <a:p>
          <a:r>
            <a: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anrope" pitchFamily="2" charset="0"/>
            </a:rPr>
            <a:t>Обучение персонала</a:t>
          </a:r>
        </a:p>
      </dgm:t>
    </dgm:pt>
    <dgm:pt modelId="{286699FF-B469-428F-AABF-12DE5E2E0CEA}" type="parTrans" cxnId="{979804DA-188B-4627-B56E-A6848F0F4934}">
      <dgm:prSet/>
      <dgm:spPr/>
      <dgm:t>
        <a:bodyPr/>
        <a:lstStyle/>
        <a:p>
          <a:endParaRPr lang="ru-RU"/>
        </a:p>
      </dgm:t>
    </dgm:pt>
    <dgm:pt modelId="{46B55B0C-079C-4725-851E-22C071A576AC}" type="sibTrans" cxnId="{979804DA-188B-4627-B56E-A6848F0F4934}">
      <dgm:prSet/>
      <dgm:spPr/>
      <dgm:t>
        <a:bodyPr/>
        <a:lstStyle/>
        <a:p>
          <a:endParaRPr lang="ru-RU"/>
        </a:p>
      </dgm:t>
    </dgm:pt>
    <dgm:pt modelId="{07C68F9A-82EE-4BAD-94E7-DA97D44E3D84}">
      <dgm:prSet phldrT="[Текст]" custT="1"/>
      <dgm:spPr/>
      <dgm:t>
        <a:bodyPr/>
        <a:lstStyle/>
        <a:p>
          <a:pPr>
            <a:buClr>
              <a:srgbClr val="F36523"/>
            </a:buClr>
          </a:pPr>
          <a:r>
            <a:rPr lang="ru-RU" sz="2200" dirty="0">
              <a:solidFill>
                <a:srgbClr val="134780"/>
              </a:solidFill>
            </a:rPr>
            <a:t>От 1 дня доступно каждому</a:t>
          </a:r>
          <a:r>
            <a:rPr lang="ru-RU" sz="2200" dirty="0">
              <a:solidFill>
                <a:srgbClr val="F2814C"/>
              </a:solidFill>
            </a:rPr>
            <a:t>**</a:t>
          </a:r>
          <a:r>
            <a:rPr lang="ru-RU" sz="2200" dirty="0">
              <a:solidFill>
                <a:srgbClr val="134780"/>
              </a:solidFill>
            </a:rPr>
            <a:t>  </a:t>
          </a:r>
        </a:p>
      </dgm:t>
    </dgm:pt>
    <dgm:pt modelId="{EE7B775A-F28A-4E40-BE3C-A139827C21AE}" type="parTrans" cxnId="{A72821CF-E9B0-47EA-A8D4-9BE5304B09A8}">
      <dgm:prSet/>
      <dgm:spPr/>
      <dgm:t>
        <a:bodyPr/>
        <a:lstStyle/>
        <a:p>
          <a:endParaRPr lang="ru-RU"/>
        </a:p>
      </dgm:t>
    </dgm:pt>
    <dgm:pt modelId="{6A1AD6F6-D0E9-4DFE-A451-4807F414F809}" type="sibTrans" cxnId="{A72821CF-E9B0-47EA-A8D4-9BE5304B09A8}">
      <dgm:prSet/>
      <dgm:spPr/>
      <dgm:t>
        <a:bodyPr/>
        <a:lstStyle/>
        <a:p>
          <a:endParaRPr lang="ru-RU"/>
        </a:p>
      </dgm:t>
    </dgm:pt>
    <dgm:pt modelId="{229B79E9-0360-4222-9ECB-1A9B18FEDB5E}">
      <dgm:prSet phldrT="[Текст]"/>
      <dgm:spPr>
        <a:solidFill>
          <a:srgbClr val="00ADEE"/>
        </a:solidFill>
      </dgm:spPr>
      <dgm:t>
        <a:bodyPr lIns="180000"/>
        <a:lstStyle/>
        <a:p>
          <a:r>
            <a:rPr lang="ru-RU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anrope" pitchFamily="2" charset="0"/>
            </a:rPr>
            <a:t>Эффективность</a:t>
          </a:r>
        </a:p>
      </dgm:t>
    </dgm:pt>
    <dgm:pt modelId="{9C9528AA-E6DE-4C0F-BD4F-35B883950F87}" type="parTrans" cxnId="{CD52801E-4596-47B8-B872-CF1C4A51DC5B}">
      <dgm:prSet/>
      <dgm:spPr/>
      <dgm:t>
        <a:bodyPr/>
        <a:lstStyle/>
        <a:p>
          <a:endParaRPr lang="ru-RU"/>
        </a:p>
      </dgm:t>
    </dgm:pt>
    <dgm:pt modelId="{58ABF0AE-573C-4F9D-9071-73E1B8B1E84B}" type="sibTrans" cxnId="{CD52801E-4596-47B8-B872-CF1C4A51DC5B}">
      <dgm:prSet/>
      <dgm:spPr/>
      <dgm:t>
        <a:bodyPr/>
        <a:lstStyle/>
        <a:p>
          <a:endParaRPr lang="ru-RU"/>
        </a:p>
      </dgm:t>
    </dgm:pt>
    <dgm:pt modelId="{C36E1DC7-649E-4854-AA45-9D4827D88C35}">
      <dgm:prSet phldrT="[Текст]" custT="1"/>
      <dgm:spPr/>
      <dgm:t>
        <a:bodyPr/>
        <a:lstStyle/>
        <a:p>
          <a:pPr>
            <a:buClr>
              <a:srgbClr val="F36523"/>
            </a:buClr>
          </a:pPr>
          <a:r>
            <a:rPr lang="ru-RU" sz="2200" dirty="0">
              <a:solidFill>
                <a:srgbClr val="134780"/>
              </a:solidFill>
            </a:rPr>
            <a:t>Сокращение затрат</a:t>
          </a:r>
          <a:r>
            <a:rPr lang="ru-RU" sz="2200" b="1" dirty="0">
              <a:solidFill>
                <a:srgbClr val="F2814C"/>
              </a:solidFill>
            </a:rPr>
            <a:t>***</a:t>
          </a:r>
        </a:p>
      </dgm:t>
    </dgm:pt>
    <dgm:pt modelId="{4A6EAD10-2EF0-4681-9D7B-36B58D7757A5}" type="parTrans" cxnId="{7C248EBD-1632-4BBE-B053-91408F332170}">
      <dgm:prSet/>
      <dgm:spPr/>
      <dgm:t>
        <a:bodyPr/>
        <a:lstStyle/>
        <a:p>
          <a:endParaRPr lang="ru-RU"/>
        </a:p>
      </dgm:t>
    </dgm:pt>
    <dgm:pt modelId="{BB21B149-4846-49C4-8923-F118DEE373E3}" type="sibTrans" cxnId="{7C248EBD-1632-4BBE-B053-91408F332170}">
      <dgm:prSet/>
      <dgm:spPr/>
      <dgm:t>
        <a:bodyPr/>
        <a:lstStyle/>
        <a:p>
          <a:endParaRPr lang="ru-RU"/>
        </a:p>
      </dgm:t>
    </dgm:pt>
    <dgm:pt modelId="{27778047-7F7F-4517-8C45-026FEB80DF2D}" type="pres">
      <dgm:prSet presAssocID="{F05F039E-69FA-473C-B89B-B895121278C7}" presName="linear" presStyleCnt="0">
        <dgm:presLayoutVars>
          <dgm:animLvl val="lvl"/>
          <dgm:resizeHandles val="exact"/>
        </dgm:presLayoutVars>
      </dgm:prSet>
      <dgm:spPr/>
    </dgm:pt>
    <dgm:pt modelId="{0EA3CA81-8E02-4FA6-BD90-A8439A59100A}" type="pres">
      <dgm:prSet presAssocID="{EFC5BF6B-E6B5-4DC9-AE68-505A1724950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AC18D18-1E55-4241-BB7B-7F1BBEF6BDFA}" type="pres">
      <dgm:prSet presAssocID="{EFC5BF6B-E6B5-4DC9-AE68-505A1724950A}" presName="childText" presStyleLbl="revTx" presStyleIdx="0" presStyleCnt="2">
        <dgm:presLayoutVars>
          <dgm:bulletEnabled val="1"/>
        </dgm:presLayoutVars>
      </dgm:prSet>
      <dgm:spPr/>
    </dgm:pt>
    <dgm:pt modelId="{6EB4FBE3-05A1-4AC3-8CB4-5FC6DE8413CF}" type="pres">
      <dgm:prSet presAssocID="{229B79E9-0360-4222-9ECB-1A9B18FEDB5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96101E-29E9-4294-BB19-32F82A548460}" type="pres">
      <dgm:prSet presAssocID="{229B79E9-0360-4222-9ECB-1A9B18FEDB5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5332E14-DE37-44EE-8201-452B49608287}" type="presOf" srcId="{F05F039E-69FA-473C-B89B-B895121278C7}" destId="{27778047-7F7F-4517-8C45-026FEB80DF2D}" srcOrd="0" destOrd="0" presId="urn:microsoft.com/office/officeart/2005/8/layout/vList2"/>
    <dgm:cxn modelId="{CD52801E-4596-47B8-B872-CF1C4A51DC5B}" srcId="{F05F039E-69FA-473C-B89B-B895121278C7}" destId="{229B79E9-0360-4222-9ECB-1A9B18FEDB5E}" srcOrd="1" destOrd="0" parTransId="{9C9528AA-E6DE-4C0F-BD4F-35B883950F87}" sibTransId="{58ABF0AE-573C-4F9D-9071-73E1B8B1E84B}"/>
    <dgm:cxn modelId="{371FF33C-E3D2-4047-87A2-B6A85FB996BA}" type="presOf" srcId="{EFC5BF6B-E6B5-4DC9-AE68-505A1724950A}" destId="{0EA3CA81-8E02-4FA6-BD90-A8439A59100A}" srcOrd="0" destOrd="0" presId="urn:microsoft.com/office/officeart/2005/8/layout/vList2"/>
    <dgm:cxn modelId="{05690774-3140-4CD7-8BDA-159B432C3F1D}" type="presOf" srcId="{C36E1DC7-649E-4854-AA45-9D4827D88C35}" destId="{2196101E-29E9-4294-BB19-32F82A548460}" srcOrd="0" destOrd="0" presId="urn:microsoft.com/office/officeart/2005/8/layout/vList2"/>
    <dgm:cxn modelId="{67D36D7A-3F3A-43D8-8F5F-E24FD2B03F55}" type="presOf" srcId="{07C68F9A-82EE-4BAD-94E7-DA97D44E3D84}" destId="{0AC18D18-1E55-4241-BB7B-7F1BBEF6BDFA}" srcOrd="0" destOrd="0" presId="urn:microsoft.com/office/officeart/2005/8/layout/vList2"/>
    <dgm:cxn modelId="{DE2C67B0-98DE-46A3-B40E-36C269F5AA4F}" type="presOf" srcId="{229B79E9-0360-4222-9ECB-1A9B18FEDB5E}" destId="{6EB4FBE3-05A1-4AC3-8CB4-5FC6DE8413CF}" srcOrd="0" destOrd="0" presId="urn:microsoft.com/office/officeart/2005/8/layout/vList2"/>
    <dgm:cxn modelId="{7C248EBD-1632-4BBE-B053-91408F332170}" srcId="{229B79E9-0360-4222-9ECB-1A9B18FEDB5E}" destId="{C36E1DC7-649E-4854-AA45-9D4827D88C35}" srcOrd="0" destOrd="0" parTransId="{4A6EAD10-2EF0-4681-9D7B-36B58D7757A5}" sibTransId="{BB21B149-4846-49C4-8923-F118DEE373E3}"/>
    <dgm:cxn modelId="{A72821CF-E9B0-47EA-A8D4-9BE5304B09A8}" srcId="{EFC5BF6B-E6B5-4DC9-AE68-505A1724950A}" destId="{07C68F9A-82EE-4BAD-94E7-DA97D44E3D84}" srcOrd="0" destOrd="0" parTransId="{EE7B775A-F28A-4E40-BE3C-A139827C21AE}" sibTransId="{6A1AD6F6-D0E9-4DFE-A451-4807F414F809}"/>
    <dgm:cxn modelId="{979804DA-188B-4627-B56E-A6848F0F4934}" srcId="{F05F039E-69FA-473C-B89B-B895121278C7}" destId="{EFC5BF6B-E6B5-4DC9-AE68-505A1724950A}" srcOrd="0" destOrd="0" parTransId="{286699FF-B469-428F-AABF-12DE5E2E0CEA}" sibTransId="{46B55B0C-079C-4725-851E-22C071A576AC}"/>
    <dgm:cxn modelId="{108635E2-FF84-44BB-9400-6028ECDBDD88}" type="presParOf" srcId="{27778047-7F7F-4517-8C45-026FEB80DF2D}" destId="{0EA3CA81-8E02-4FA6-BD90-A8439A59100A}" srcOrd="0" destOrd="0" presId="urn:microsoft.com/office/officeart/2005/8/layout/vList2"/>
    <dgm:cxn modelId="{B30F390D-B272-4C35-8912-7B2CA981D56B}" type="presParOf" srcId="{27778047-7F7F-4517-8C45-026FEB80DF2D}" destId="{0AC18D18-1E55-4241-BB7B-7F1BBEF6BDFA}" srcOrd="1" destOrd="0" presId="urn:microsoft.com/office/officeart/2005/8/layout/vList2"/>
    <dgm:cxn modelId="{60F4045D-2093-4521-A306-BCB31E2DE93D}" type="presParOf" srcId="{27778047-7F7F-4517-8C45-026FEB80DF2D}" destId="{6EB4FBE3-05A1-4AC3-8CB4-5FC6DE8413CF}" srcOrd="2" destOrd="0" presId="urn:microsoft.com/office/officeart/2005/8/layout/vList2"/>
    <dgm:cxn modelId="{6C8E02F0-0B2D-4135-97F6-94ABF6CEF1E8}" type="presParOf" srcId="{27778047-7F7F-4517-8C45-026FEB80DF2D}" destId="{2196101E-29E9-4294-BB19-32F82A54846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3CA81-8E02-4FA6-BD90-A8439A59100A}">
      <dsp:nvSpPr>
        <dsp:cNvPr id="0" name=""/>
        <dsp:cNvSpPr/>
      </dsp:nvSpPr>
      <dsp:spPr>
        <a:xfrm>
          <a:off x="0" y="16928"/>
          <a:ext cx="5139202" cy="605474"/>
        </a:xfrm>
        <a:prstGeom prst="roundRect">
          <a:avLst/>
        </a:prstGeom>
        <a:solidFill>
          <a:srgbClr val="00ADE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anrope" pitchFamily="2" charset="0"/>
            </a:rPr>
            <a:t>Обучение персонала</a:t>
          </a:r>
        </a:p>
      </dsp:txBody>
      <dsp:txXfrm>
        <a:off x="29557" y="46485"/>
        <a:ext cx="5080088" cy="546360"/>
      </dsp:txXfrm>
    </dsp:sp>
    <dsp:sp modelId="{0AC18D18-1E55-4241-BB7B-7F1BBEF6BDFA}">
      <dsp:nvSpPr>
        <dsp:cNvPr id="0" name=""/>
        <dsp:cNvSpPr/>
      </dsp:nvSpPr>
      <dsp:spPr>
        <a:xfrm>
          <a:off x="0" y="622402"/>
          <a:ext cx="5139202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70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F36523"/>
            </a:buClr>
            <a:buChar char="•"/>
          </a:pPr>
          <a:r>
            <a:rPr lang="ru-RU" sz="2200" kern="1200" dirty="0">
              <a:solidFill>
                <a:srgbClr val="134780"/>
              </a:solidFill>
            </a:rPr>
            <a:t>От 1 дня доступно каждому</a:t>
          </a:r>
          <a:r>
            <a:rPr lang="ru-RU" sz="2200" kern="1200" dirty="0">
              <a:solidFill>
                <a:srgbClr val="F2814C"/>
              </a:solidFill>
            </a:rPr>
            <a:t>**</a:t>
          </a:r>
          <a:r>
            <a:rPr lang="ru-RU" sz="2200" kern="1200" dirty="0">
              <a:solidFill>
                <a:srgbClr val="134780"/>
              </a:solidFill>
            </a:rPr>
            <a:t>  </a:t>
          </a:r>
        </a:p>
      </dsp:txBody>
      <dsp:txXfrm>
        <a:off x="0" y="622402"/>
        <a:ext cx="5139202" cy="380880"/>
      </dsp:txXfrm>
    </dsp:sp>
    <dsp:sp modelId="{6EB4FBE3-05A1-4AC3-8CB4-5FC6DE8413CF}">
      <dsp:nvSpPr>
        <dsp:cNvPr id="0" name=""/>
        <dsp:cNvSpPr/>
      </dsp:nvSpPr>
      <dsp:spPr>
        <a:xfrm>
          <a:off x="0" y="1003283"/>
          <a:ext cx="5139202" cy="605474"/>
        </a:xfrm>
        <a:prstGeom prst="roundRect">
          <a:avLst/>
        </a:prstGeom>
        <a:solidFill>
          <a:srgbClr val="00ADE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anrope" pitchFamily="2" charset="0"/>
            </a:rPr>
            <a:t>Эффективность</a:t>
          </a:r>
        </a:p>
      </dsp:txBody>
      <dsp:txXfrm>
        <a:off x="29557" y="1032840"/>
        <a:ext cx="5080088" cy="546360"/>
      </dsp:txXfrm>
    </dsp:sp>
    <dsp:sp modelId="{2196101E-29E9-4294-BB19-32F82A548460}">
      <dsp:nvSpPr>
        <dsp:cNvPr id="0" name=""/>
        <dsp:cNvSpPr/>
      </dsp:nvSpPr>
      <dsp:spPr>
        <a:xfrm>
          <a:off x="0" y="1608758"/>
          <a:ext cx="5139202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70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rgbClr val="F36523"/>
            </a:buClr>
            <a:buChar char="•"/>
          </a:pPr>
          <a:r>
            <a:rPr lang="ru-RU" sz="2200" kern="1200" dirty="0">
              <a:solidFill>
                <a:srgbClr val="134780"/>
              </a:solidFill>
            </a:rPr>
            <a:t>Сокращение затрат</a:t>
          </a:r>
          <a:r>
            <a:rPr lang="ru-RU" sz="2200" b="1" kern="1200" dirty="0">
              <a:solidFill>
                <a:srgbClr val="F2814C"/>
              </a:solidFill>
            </a:rPr>
            <a:t>***</a:t>
          </a:r>
        </a:p>
      </dsp:txBody>
      <dsp:txXfrm>
        <a:off x="0" y="1608758"/>
        <a:ext cx="5139202" cy="38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66E39-4575-4DB5-8BC2-CE2203214A8C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E1900-1510-4145-882E-6D3A359EF3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E1900-1510-4145-882E-6D3A359EF3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24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9E789-CE69-53F2-F5C9-847C0DD39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BF21D1-6AA1-70C4-3E8E-2F687C7B4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B616E2-E723-D62C-B96A-68464CA2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BA15E-56AE-9103-8E8B-47158C97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DB0AEE-7E4A-9AFC-942A-9E07EA5DF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72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E90F94-2B19-F51F-FAC6-861D4747D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2F3351-8008-E49C-7FCC-7263F1241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81A3DC-3ED8-CE1B-15B7-6F48696C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725D8B-9C6D-ABF7-2433-0A51B66DC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1EC192-B0B9-6D05-C994-04847EED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63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E5B47-7B88-FF04-D31F-51CD56AB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4E9204-BDEF-546F-7B3E-677B6B6A7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84458D-B947-7024-D25A-F5BC1693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C327F9-E95C-D58A-3E09-D654379E1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2EDD59-F086-7952-8448-46E11D8E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6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19AD8-BA1E-7F14-CED2-96D7F2486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387668-C657-C895-831F-A164EB270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167E57-0FCE-739A-E6FA-6C89E9A90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1B9C7B-1DDE-CC9F-F539-6B54D4B8F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BE8389-7445-644C-068B-2B4F9F27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731F56-1AF9-C0C8-C15E-BFD00462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2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72B44-61DB-11B7-89E8-43D6BF1AB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6F6A90-B4F2-2A11-DACE-0C54115BB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398161-EE0B-1FA1-ABFB-548234AB3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C7EF2B-4359-D10F-7B2E-DD8CDE3785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A0BBB9-937D-2045-C922-AA46EA587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FA91AA7-292B-4815-2AA2-4F31C055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140572C-43FE-287C-7FB9-7B42C56A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485B5F-8CA0-1146-0C25-103E9979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88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CF452-7CEF-1AD1-5676-1D1A99D4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60CD8A-48E2-29C5-9BA4-12EA79370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323F29-1054-E8EE-228D-5EE09B87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EBA61F-2828-BFEB-7347-432C95E21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23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FDE1F21-1729-18F5-F0DC-75DF745E1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49067E8-5264-079F-02A4-CACE37E8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F74B81-DF64-1EA0-45BF-38398153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7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1A589-282C-E5E4-161B-D0B8CD11C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242B46-B45B-D328-8CBA-B417C0D85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5B26C7-809C-1A57-DCC0-420BBA3D5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32D36C-188B-B5B4-7DCB-3DD263F07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06A9C3-DD51-B48B-1607-C2EC8DF2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81A475-3954-05A3-814B-0D4D17D6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85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5CA6B-6350-A8B7-702A-78CE6B86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2D1372-3722-D6A8-C97B-2D3A8D1E9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6D5A5B-4745-0A08-35C9-F83AF1A24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45A6C0-A2E0-8E7B-30FB-4C69996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DB58D6-6ED9-3FF4-6884-BD36B184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28300C-C087-D146-99C0-B7E58B62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51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308E1-26FA-7086-1842-187014713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4C0E17-48BA-6646-6DA2-404906D1B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1A9DB8-CEE7-7582-4785-DB10649C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98C890-0C8B-F56F-96AF-BADAF9D2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B36176-3B85-BDF6-B089-2D19D91D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19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6BC2E6-511A-FA64-47D9-F4EF363FF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721A21-AEB0-FA21-0170-047AF6853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26E0DE-A8D2-A74E-CB8F-F3C97B097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E0F30-484D-96ED-FE24-D1C229CB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D5A2D3-CE13-3EEA-4887-2162BABF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98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D8BF5-AAC8-6089-C96F-586D57D3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9A195A-0208-CCEF-AD26-657DEF2A0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9EBA63-686F-746A-3B20-69657E0B4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09B18-4C81-491D-9AA4-6BCC5C0BB398}" type="datetimeFigureOut">
              <a:rPr lang="ru-RU" smtClean="0"/>
              <a:pPr/>
              <a:t>03.11.2025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3F1DAB-23AC-7386-39C5-D67A72905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6B042A-48E7-C805-0EFB-CAB82B418D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E987B4-3AFB-4ADC-AB08-5AC1D703BA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02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microsoft.com/office/2007/relationships/hdphoto" Target="../media/hdphoto4.wdp"/><Relationship Id="rId12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microsoft.com/office/2007/relationships/hdphoto" Target="../media/hdphoto9.wdp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3545C-D668-CBBF-7617-3E74D0071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lines&#10;&#10;Description automatically generated">
            <a:extLst>
              <a:ext uri="{FF2B5EF4-FFF2-40B4-BE49-F238E27FC236}">
                <a16:creationId xmlns:a16="http://schemas.microsoft.com/office/drawing/2014/main" id="{1B665C84-A7FA-2DE6-60D4-75F09F63E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77F02-7A73-3BD2-9BD9-E47E9E61C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450" y="2394741"/>
            <a:ext cx="11087099" cy="2387600"/>
          </a:xfrm>
          <a:effectLst>
            <a:outerShdw dist="38100" dir="2700000" algn="tl" rotWithShape="0">
              <a:prstClr val="black"/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5200" b="1">
                <a:solidFill>
                  <a:srgbClr val="00B0F0"/>
                </a:solidFill>
                <a:effectLst>
                  <a:outerShdw blurRad="25400" dist="38100" dir="5400000" algn="t" rotWithShape="0">
                    <a:prstClr val="black">
                      <a:alpha val="38000"/>
                    </a:prstClr>
                  </a:outerShdw>
                </a:effectLst>
                <a:latin typeface="Manrope" pitchFamily="2" charset="0"/>
                <a:cs typeface="Arial" panose="020B0604020202020204" pitchFamily="34" charset="0"/>
              </a:rPr>
              <a:t>Система</a:t>
            </a:r>
            <a:r>
              <a:rPr lang="en-US" sz="5200" b="1">
                <a:solidFill>
                  <a:srgbClr val="00B0F0"/>
                </a:solidFill>
                <a:effectLst>
                  <a:outerShdw blurRad="25400" dist="38100" dir="5400000" algn="t" rotWithShape="0">
                    <a:prstClr val="black">
                      <a:alpha val="38000"/>
                    </a:prstClr>
                  </a:outerShdw>
                </a:effectLst>
                <a:latin typeface="Manrope" pitchFamily="2" charset="0"/>
                <a:cs typeface="Arial" panose="020B0604020202020204" pitchFamily="34" charset="0"/>
              </a:rPr>
              <a:t> </a:t>
            </a:r>
            <a:r>
              <a:rPr lang="ru-RU" sz="5200" b="1">
                <a:solidFill>
                  <a:srgbClr val="00B0F0"/>
                </a:solidFill>
                <a:effectLst>
                  <a:outerShdw blurRad="25400" dist="38100" dir="5400000" algn="t" rotWithShape="0">
                    <a:prstClr val="black">
                      <a:alpha val="38000"/>
                    </a:prstClr>
                  </a:outerShdw>
                </a:effectLst>
                <a:latin typeface="Manrope" pitchFamily="2" charset="0"/>
                <a:cs typeface="Arial" panose="020B0604020202020204" pitchFamily="34" charset="0"/>
              </a:rPr>
              <a:t>автоматизированного взвешивания с ИИ </a:t>
            </a:r>
            <a:br>
              <a:rPr lang="ru-RU" sz="4400" dirty="0">
                <a:solidFill>
                  <a:srgbClr val="00B0F0"/>
                </a:solidFill>
                <a:effectLst>
                  <a:outerShdw blurRad="25400" dist="38100" dir="5400000" algn="t" rotWithShape="0">
                    <a:prstClr val="black">
                      <a:alpha val="38000"/>
                    </a:prstClr>
                  </a:outerShdw>
                </a:effectLst>
                <a:latin typeface="Aptos SemiBold" panose="020B0004020202020204" pitchFamily="34" charset="0"/>
                <a:cs typeface="Arial" panose="020B0604020202020204" pitchFamily="34" charset="0"/>
              </a:rPr>
            </a:br>
            <a:endParaRPr lang="ru-RU" sz="4400" dirty="0">
              <a:solidFill>
                <a:srgbClr val="00B0F0"/>
              </a:solidFill>
              <a:effectLst>
                <a:outerShdw blurRad="25400" dist="38100" dir="5400000" algn="t" rotWithShape="0">
                  <a:prstClr val="black">
                    <a:alpha val="38000"/>
                  </a:prstClr>
                </a:outerShdw>
              </a:effectLst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4F1E39E-2BFF-15D2-DC27-97087D492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64" y="319082"/>
            <a:ext cx="4811191" cy="1766609"/>
          </a:xfrm>
          <a:prstGeom prst="rect">
            <a:avLst/>
          </a:prstGeom>
        </p:spPr>
      </p:pic>
      <p:pic>
        <p:nvPicPr>
          <p:cNvPr id="9" name="Picture 8" descr="A circular pattern of white lines&#10;&#10;Description automatically generated with medium confidence">
            <a:extLst>
              <a:ext uri="{FF2B5EF4-FFF2-40B4-BE49-F238E27FC236}">
                <a16:creationId xmlns:a16="http://schemas.microsoft.com/office/drawing/2014/main" id="{4814CF7C-2F06-C91F-2C5D-534B7CFF59B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802" y="-1098541"/>
            <a:ext cx="7278244" cy="636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white background with blue lines&#10;&#10;Description automatically generated">
            <a:extLst>
              <a:ext uri="{FF2B5EF4-FFF2-40B4-BE49-F238E27FC236}">
                <a16:creationId xmlns:a16="http://schemas.microsoft.com/office/drawing/2014/main" id="{2CB04AD5-1615-2D15-3FCB-7CDE7A424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ECA04CA7-3EED-03FF-59D5-AD871A917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247" y="1076483"/>
            <a:ext cx="5295900" cy="470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600" dirty="0">
              <a:solidFill>
                <a:srgbClr val="0D2335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endParaRPr lang="ru-RU" sz="2600" dirty="0">
              <a:solidFill>
                <a:srgbClr val="0D2335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r>
              <a:rPr lang="ru-RU" sz="2600" dirty="0">
                <a:solidFill>
                  <a:srgbClr val="0D2335"/>
                </a:solidFill>
                <a:latin typeface="Manrope bold" pitchFamily="2" charset="0"/>
              </a:rPr>
              <a:t>Система построена                               на принципе </a:t>
            </a:r>
            <a:r>
              <a:rPr lang="ru-RU" sz="2600" dirty="0">
                <a:solidFill>
                  <a:srgbClr val="00B0F0"/>
                </a:solidFill>
                <a:latin typeface="Manrope bold" pitchFamily="2" charset="0"/>
              </a:rPr>
              <a:t>чтения веса с контроллера весов  и распознаванию номерных знаков </a:t>
            </a:r>
            <a:r>
              <a:rPr lang="ru-RU" sz="2600">
                <a:solidFill>
                  <a:srgbClr val="00B0F0"/>
                </a:solidFill>
                <a:latin typeface="Manrope bold" pitchFamily="2" charset="0"/>
              </a:rPr>
              <a:t>с камер</a:t>
            </a:r>
            <a:endParaRPr lang="en-US" sz="2600" dirty="0">
              <a:solidFill>
                <a:srgbClr val="00B0F0"/>
              </a:solidFill>
              <a:latin typeface="Manrope bold" pitchFamily="2" charset="0"/>
            </a:endParaRPr>
          </a:p>
          <a:p>
            <a:pPr marL="0" indent="0">
              <a:buNone/>
            </a:pPr>
            <a:endParaRPr lang="ru-RU" sz="2600" dirty="0">
              <a:solidFill>
                <a:srgbClr val="0D2335"/>
              </a:solidFill>
              <a:latin typeface="Aptos SemiBold" panose="020B0004020202020204" pitchFamily="34" charset="0"/>
            </a:endParaRPr>
          </a:p>
          <a:p>
            <a:endParaRPr lang="ru-RU" sz="2600" dirty="0">
              <a:solidFill>
                <a:srgbClr val="0D2335"/>
              </a:solidFill>
              <a:latin typeface="Aptos SemiBold" panose="020B00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9C4DB2-5F91-EA54-6BCF-F535C4B71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676" y="451115"/>
            <a:ext cx="5956300" cy="5956300"/>
          </a:xfrm>
          <a:prstGeom prst="roundRect">
            <a:avLst>
              <a:gd name="adj" fmla="val 4940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609200-0935-E5CA-45A1-CFBDA9F0AF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530" y="5656604"/>
            <a:ext cx="1574800" cy="57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white background with blue lines&#10;&#10;Description automatically generated">
            <a:extLst>
              <a:ext uri="{FF2B5EF4-FFF2-40B4-BE49-F238E27FC236}">
                <a16:creationId xmlns:a16="http://schemas.microsoft.com/office/drawing/2014/main" id="{9C71B4CF-D838-E63F-15FA-90030FAFB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15" y="0"/>
            <a:ext cx="12192000" cy="6858000"/>
          </a:xfrm>
          <a:prstGeom prst="rect">
            <a:avLst/>
          </a:prstGeom>
        </p:spPr>
      </p:pic>
      <p:pic>
        <p:nvPicPr>
          <p:cNvPr id="6" name="Рисунок 5" descr="Изображение выглядит как дерево, Масштабная модель, снимок экрана, до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189C9F4-B0EE-0048-768A-5157C2D0E4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6" b="4516"/>
          <a:stretch>
            <a:fillRect/>
          </a:stretch>
        </p:blipFill>
        <p:spPr>
          <a:xfrm>
            <a:off x="387696" y="2067370"/>
            <a:ext cx="2769971" cy="2769971"/>
          </a:xfrm>
          <a:prstGeom prst="roundRect">
            <a:avLst>
              <a:gd name="adj" fmla="val 6580"/>
            </a:avLst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2FEA6D2-F27C-AB12-CD69-4216ED1CAF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r="8983" b="8983"/>
          <a:stretch>
            <a:fillRect/>
          </a:stretch>
        </p:blipFill>
        <p:spPr>
          <a:xfrm>
            <a:off x="3270906" y="2070398"/>
            <a:ext cx="2784479" cy="2784479"/>
          </a:xfrm>
          <a:prstGeom prst="roundRect">
            <a:avLst>
              <a:gd name="adj" fmla="val 7759"/>
            </a:avLst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30DA6B2-1CAA-3F8A-BD53-F4F589BA9C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8624" y="2084906"/>
            <a:ext cx="2769971" cy="2769971"/>
          </a:xfrm>
          <a:prstGeom prst="roundRect">
            <a:avLst>
              <a:gd name="adj" fmla="val 5663"/>
            </a:avLst>
          </a:prstGeom>
        </p:spPr>
      </p:pic>
      <p:pic>
        <p:nvPicPr>
          <p:cNvPr id="2050" name="Picture 2" descr="Зернохранилище и транспортировка на поле">
            <a:extLst>
              <a:ext uri="{FF2B5EF4-FFF2-40B4-BE49-F238E27FC236}">
                <a16:creationId xmlns:a16="http://schemas.microsoft.com/office/drawing/2014/main" id="{438FEDCB-90B9-6576-B401-E5A36BA96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509" b="25509"/>
          <a:stretch>
            <a:fillRect/>
          </a:stretch>
        </p:blipFill>
        <p:spPr bwMode="auto">
          <a:xfrm>
            <a:off x="9066903" y="2067370"/>
            <a:ext cx="2769972" cy="2769972"/>
          </a:xfrm>
          <a:prstGeom prst="roundRect">
            <a:avLst>
              <a:gd name="adj" fmla="val 723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Изображение выглядит как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FB7E2D4-F1EE-92FF-3BE1-6DD87A0C7E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7" t="27967" r="2371" b="24351"/>
          <a:stretch>
            <a:fillRect/>
          </a:stretch>
        </p:blipFill>
        <p:spPr>
          <a:xfrm>
            <a:off x="-4684667" y="166018"/>
            <a:ext cx="2769972" cy="2769972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pic>
        <p:nvPicPr>
          <p:cNvPr id="5" name="Рисунок 4" descr="Изображение выглядит как колесо, шина, Наземный транспорт, транспортное сред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B2961D-547C-EE04-49EE-F43D62701E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8711" y="3308564"/>
            <a:ext cx="2769971" cy="2769971"/>
          </a:xfrm>
          <a:prstGeom prst="roundRect">
            <a:avLst>
              <a:gd name="adj" fmla="val 4746"/>
            </a:avLst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4B5570-1E64-8BAF-D6D4-B648644E8C12}"/>
              </a:ext>
            </a:extLst>
          </p:cNvPr>
          <p:cNvSpPr txBox="1">
            <a:spLocks/>
          </p:cNvSpPr>
          <p:nvPr/>
        </p:nvSpPr>
        <p:spPr>
          <a:xfrm>
            <a:off x="331868" y="102573"/>
            <a:ext cx="11087099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Для кого подходит решение?</a:t>
            </a:r>
            <a:br>
              <a:rPr lang="ru-RU" sz="3600" dirty="0">
                <a:solidFill>
                  <a:srgbClr val="00B0F0"/>
                </a:solidFill>
                <a:latin typeface="Aptos SemiBold" panose="020F0502020204030204" pitchFamily="34" charset="0"/>
                <a:cs typeface="Arial" panose="020B0604020202020204" pitchFamily="34" charset="0"/>
              </a:rPr>
            </a:br>
            <a:endParaRPr lang="ru-RU" sz="3600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FE2005-F04F-2828-5561-E47046D7103C}"/>
              </a:ext>
            </a:extLst>
          </p:cNvPr>
          <p:cNvSpPr txBox="1"/>
          <p:nvPr/>
        </p:nvSpPr>
        <p:spPr>
          <a:xfrm>
            <a:off x="9186440" y="221600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Элеваторы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125B66-E5A6-359D-EFE4-2F35B1FBC07F}"/>
              </a:ext>
            </a:extLst>
          </p:cNvPr>
          <p:cNvSpPr txBox="1"/>
          <p:nvPr/>
        </p:nvSpPr>
        <p:spPr>
          <a:xfrm>
            <a:off x="3336454" y="219194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Карьеры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68C468-4369-D7F2-4A69-C8D6EA3A7517}"/>
              </a:ext>
            </a:extLst>
          </p:cNvPr>
          <p:cNvSpPr txBox="1"/>
          <p:nvPr/>
        </p:nvSpPr>
        <p:spPr>
          <a:xfrm>
            <a:off x="479599" y="402437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С/Х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предприятия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257772-0967-0EB4-73D7-7678479E20ED}"/>
              </a:ext>
            </a:extLst>
          </p:cNvPr>
          <p:cNvSpPr txBox="1"/>
          <p:nvPr/>
        </p:nvSpPr>
        <p:spPr>
          <a:xfrm>
            <a:off x="6234437" y="4049616"/>
            <a:ext cx="6103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Полигоны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ТБО</a:t>
            </a:r>
          </a:p>
        </p:txBody>
      </p:sp>
      <p:pic>
        <p:nvPicPr>
          <p:cNvPr id="38" name="Рисунок 3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CD377F-7CC6-9BEB-1734-4842F59E182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903" y="5623932"/>
            <a:ext cx="2476137" cy="90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0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078847-E68F-87EE-1BB3-88E3ABBEF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1CC1478-227A-F875-DB1D-F2E27E05E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206" y="1467188"/>
            <a:ext cx="4229602" cy="589923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ru-RU" sz="1800" dirty="0">
                <a:solidFill>
                  <a:schemeClr val="bg1"/>
                </a:solidFill>
                <a:latin typeface="Manrope bold" pitchFamily="2" charset="0"/>
              </a:rPr>
              <a:t>светофор для управления движением (</a:t>
            </a: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опционально)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 dirty="0">
                <a:solidFill>
                  <a:schemeClr val="bg1"/>
                </a:solidFill>
                <a:latin typeface="Manrope bold" pitchFamily="2" charset="0"/>
              </a:rPr>
              <a:t>камеры за пределами весов (фронтальная и </a:t>
            </a: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тыловая)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 dirty="0">
                <a:solidFill>
                  <a:schemeClr val="bg1"/>
                </a:solidFill>
                <a:latin typeface="Manrope bold" pitchFamily="2" charset="0"/>
              </a:rPr>
              <a:t>звуковой сигнал </a:t>
            </a: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для водителя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2 парктроника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 dirty="0">
                <a:solidFill>
                  <a:schemeClr val="bg1"/>
                </a:solidFill>
                <a:latin typeface="Manrope bold" pitchFamily="2" charset="0"/>
              </a:rPr>
              <a:t>контроллер Galileosky для сбора данных и </a:t>
            </a: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фиксации событий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 dirty="0" err="1">
                <a:solidFill>
                  <a:schemeClr val="bg1"/>
                </a:solidFill>
                <a:latin typeface="Manrope bold" pitchFamily="2" charset="0"/>
              </a:rPr>
              <a:t>ИИ-сервис</a:t>
            </a:r>
            <a:r>
              <a:rPr lang="ru-RU" sz="1800" dirty="0">
                <a:solidFill>
                  <a:schemeClr val="bg1"/>
                </a:solidFill>
                <a:latin typeface="Manrope bold" pitchFamily="2" charset="0"/>
              </a:rPr>
              <a:t> распознавания для госномеров и весовых табло</a:t>
            </a:r>
          </a:p>
          <a:p>
            <a:endParaRPr lang="ru-RU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C46B60-0432-3584-05EB-BB886164D935}"/>
              </a:ext>
            </a:extLst>
          </p:cNvPr>
          <p:cNvSpPr txBox="1">
            <a:spLocks/>
          </p:cNvSpPr>
          <p:nvPr/>
        </p:nvSpPr>
        <p:spPr>
          <a:xfrm>
            <a:off x="331868" y="359376"/>
            <a:ext cx="11087099" cy="11670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Элементы системы:</a:t>
            </a: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0FAD62C-C280-0D75-22C2-B204C20095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4008"/>
          <a:stretch/>
        </p:blipFill>
        <p:spPr>
          <a:xfrm>
            <a:off x="404084" y="1380014"/>
            <a:ext cx="6992759" cy="4848891"/>
          </a:xfrm>
          <a:prstGeom prst="roundRect">
            <a:avLst>
              <a:gd name="adj" fmla="val 8810"/>
            </a:avLst>
          </a:prstGeom>
        </p:spPr>
      </p:pic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45BAD7CB-436A-D48C-3F84-A3B185CCB123}"/>
              </a:ext>
            </a:extLst>
          </p:cNvPr>
          <p:cNvCxnSpPr/>
          <p:nvPr/>
        </p:nvCxnSpPr>
        <p:spPr>
          <a:xfrm>
            <a:off x="7025640" y="586739"/>
            <a:ext cx="2987040" cy="0"/>
          </a:xfrm>
          <a:prstGeom prst="line">
            <a:avLst/>
          </a:prstGeom>
          <a:ln w="19050">
            <a:solidFill>
              <a:srgbClr val="0D23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658BE9E-D691-68B8-F986-FC3E8BB0EB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5" t="28976" r="32840" b="26900"/>
          <a:stretch/>
        </p:blipFill>
        <p:spPr>
          <a:xfrm>
            <a:off x="142655" y="3957833"/>
            <a:ext cx="837059" cy="520565"/>
          </a:xfrm>
          <a:prstGeom prst="rect">
            <a:avLst/>
          </a:prstGeom>
          <a:ln>
            <a:noFill/>
          </a:ln>
          <a:effectLst>
            <a:glow rad="25400">
              <a:schemeClr val="bg1"/>
            </a:glow>
            <a:outerShdw blurRad="63500" dist="63500" dir="2400000" algn="l" rotWithShape="0">
              <a:prstClr val="black">
                <a:alpha val="93000"/>
              </a:prstClr>
            </a:outerShdw>
          </a:effectLst>
        </p:spPr>
      </p:pic>
      <p:pic>
        <p:nvPicPr>
          <p:cNvPr id="57" name="Рисунок 56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FFC0213-2354-630E-E3E6-C42C60267B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17" y="1467188"/>
            <a:ext cx="1574800" cy="57824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541FBBA-D959-C345-8816-601C35E785E9}"/>
              </a:ext>
            </a:extLst>
          </p:cNvPr>
          <p:cNvSpPr/>
          <p:nvPr/>
        </p:nvSpPr>
        <p:spPr>
          <a:xfrm>
            <a:off x="7758094" y="1570763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70C0"/>
                </a:solidFill>
                <a:latin typeface="Manrope bold" pitchFamily="2" charset="0"/>
              </a:rPr>
              <a:t>1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8999588-32A5-E73E-E42E-FA97B61EC6FF}"/>
              </a:ext>
            </a:extLst>
          </p:cNvPr>
          <p:cNvSpPr/>
          <p:nvPr/>
        </p:nvSpPr>
        <p:spPr>
          <a:xfrm>
            <a:off x="909527" y="2543583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2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31F20E4-BA63-C2B2-4E44-7F513D5A096F}"/>
              </a:ext>
            </a:extLst>
          </p:cNvPr>
          <p:cNvSpPr/>
          <p:nvPr/>
        </p:nvSpPr>
        <p:spPr>
          <a:xfrm>
            <a:off x="1421830" y="3216912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3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FD70E5-0872-2B76-838D-5A2E3C6254B0}"/>
              </a:ext>
            </a:extLst>
          </p:cNvPr>
          <p:cNvSpPr/>
          <p:nvPr/>
        </p:nvSpPr>
        <p:spPr>
          <a:xfrm>
            <a:off x="1534886" y="3737441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4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2463AF-F366-A6EC-70D4-BA2D29913951}"/>
              </a:ext>
            </a:extLst>
          </p:cNvPr>
          <p:cNvSpPr/>
          <p:nvPr/>
        </p:nvSpPr>
        <p:spPr>
          <a:xfrm>
            <a:off x="681258" y="4134537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5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49DD35-D627-D42C-6A26-507F2364ECB0}"/>
              </a:ext>
            </a:extLst>
          </p:cNvPr>
          <p:cNvSpPr/>
          <p:nvPr/>
        </p:nvSpPr>
        <p:spPr>
          <a:xfrm>
            <a:off x="4207720" y="4676073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6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21CBE77-1FDF-85DB-DFBA-1A691812EEDF}"/>
              </a:ext>
            </a:extLst>
          </p:cNvPr>
          <p:cNvSpPr/>
          <p:nvPr/>
        </p:nvSpPr>
        <p:spPr>
          <a:xfrm>
            <a:off x="6287519" y="5266395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6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E5049E2-95D2-C6E3-7B0B-C3EE91849C29}"/>
              </a:ext>
            </a:extLst>
          </p:cNvPr>
          <p:cNvSpPr/>
          <p:nvPr/>
        </p:nvSpPr>
        <p:spPr>
          <a:xfrm>
            <a:off x="7768619" y="2447389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2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AD3315-2085-E435-2715-0A2F14D4F172}"/>
              </a:ext>
            </a:extLst>
          </p:cNvPr>
          <p:cNvSpPr/>
          <p:nvPr/>
        </p:nvSpPr>
        <p:spPr>
          <a:xfrm>
            <a:off x="7768619" y="3195396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3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18CCF0-097E-845E-96A4-6D5CA13D5639}"/>
              </a:ext>
            </a:extLst>
          </p:cNvPr>
          <p:cNvSpPr/>
          <p:nvPr/>
        </p:nvSpPr>
        <p:spPr>
          <a:xfrm>
            <a:off x="7768619" y="4572963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5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4E3347-8293-E65E-8485-0D61DD735B3C}"/>
              </a:ext>
            </a:extLst>
          </p:cNvPr>
          <p:cNvSpPr/>
          <p:nvPr/>
        </p:nvSpPr>
        <p:spPr>
          <a:xfrm>
            <a:off x="7758094" y="5591647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6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50B9955-93FA-CBA5-21C6-FFA6677BD099}"/>
              </a:ext>
            </a:extLst>
          </p:cNvPr>
          <p:cNvSpPr/>
          <p:nvPr/>
        </p:nvSpPr>
        <p:spPr>
          <a:xfrm>
            <a:off x="7768619" y="3778970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4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1964C21-C4CF-D0E1-7164-7C9A0E724BE5}"/>
              </a:ext>
            </a:extLst>
          </p:cNvPr>
          <p:cNvSpPr/>
          <p:nvPr/>
        </p:nvSpPr>
        <p:spPr>
          <a:xfrm>
            <a:off x="5767277" y="1974575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rgbClr val="0070C0"/>
                </a:solidFill>
                <a:latin typeface="Manrope bold" pitchFamily="2" charset="0"/>
              </a:rPr>
              <a:t>1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AD78E-598A-71C5-915C-E6506AB9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hidden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937" y="0"/>
            <a:ext cx="10305150" cy="686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Рисунок 2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0F73D95-26AE-0414-FC45-9C73E9009B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2" y="5979231"/>
            <a:ext cx="2324068" cy="853369"/>
          </a:xfrm>
          <a:prstGeom prst="rect">
            <a:avLst/>
          </a:prstGeom>
        </p:spPr>
      </p:pic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B0F949BD-3712-A3B5-3510-ECFC050FDD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07" y="600039"/>
            <a:ext cx="9265185" cy="545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31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AD78E-598A-71C5-915C-E6506AB9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B0BC1F-1C3C-779D-C28B-B7E01220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002" y="5001019"/>
            <a:ext cx="10515600" cy="5175538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2" y="681564"/>
            <a:ext cx="11292114" cy="5132779"/>
          </a:xfrm>
          <a:prstGeom prst="rect">
            <a:avLst/>
          </a:prstGeom>
        </p:spPr>
      </p:pic>
      <p:pic>
        <p:nvPicPr>
          <p:cNvPr id="2" name="Рисунок 2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4425FEE-C0CA-64F1-38C6-793A7373ED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2" y="5979231"/>
            <a:ext cx="2324068" cy="85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3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4B5570-1E64-8BAF-D6D4-B648644E8C12}"/>
              </a:ext>
            </a:extLst>
          </p:cNvPr>
          <p:cNvSpPr txBox="1">
            <a:spLocks/>
          </p:cNvSpPr>
          <p:nvPr/>
        </p:nvSpPr>
        <p:spPr>
          <a:xfrm>
            <a:off x="552450" y="96362"/>
            <a:ext cx="11087099" cy="1514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Схема взаимодействия</a:t>
            </a:r>
            <a:endParaRPr lang="ru-RU" sz="3600" b="1" dirty="0">
              <a:solidFill>
                <a:srgbClr val="00B0F0"/>
              </a:solidFill>
              <a:latin typeface="Manrope bold" pitchFamily="2" charset="0"/>
              <a:cs typeface="Arial" panose="020B0604020202020204" pitchFamily="34" charset="0"/>
            </a:endParaRP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2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A67587D-3CF2-ACA6-1B0D-6967FBB58C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2" y="5979231"/>
            <a:ext cx="2324068" cy="853369"/>
          </a:xfrm>
          <a:prstGeom prst="rect">
            <a:avLst/>
          </a:prstGeom>
        </p:spPr>
      </p:pic>
      <p:pic>
        <p:nvPicPr>
          <p:cNvPr id="18" name="Picture 17" descr="A diagram of a computer">
            <a:extLst>
              <a:ext uri="{FF2B5EF4-FFF2-40B4-BE49-F238E27FC236}">
                <a16:creationId xmlns:a16="http://schemas.microsoft.com/office/drawing/2014/main" id="{DC313D15-DAF5-FEB1-F99E-078586557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567" y="1108255"/>
            <a:ext cx="7620000" cy="507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7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A04CA7-3EED-03FF-59D5-AD871A917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856" y="248410"/>
            <a:ext cx="6135349" cy="64625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solidFill>
                <a:srgbClr val="0D2335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AEEF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AEEF"/>
                </a:solidFill>
                <a:latin typeface="Manrope bold" pitchFamily="2" charset="0"/>
              </a:rPr>
              <a:t>Каждое взвешивание включает:</a:t>
            </a:r>
          </a:p>
          <a:p>
            <a:pPr marL="0" indent="0">
              <a:buNone/>
            </a:pPr>
            <a:endParaRPr lang="ru-RU" sz="2000" dirty="0">
              <a:solidFill>
                <a:srgbClr val="0D2335"/>
              </a:solidFill>
              <a:latin typeface="Aptos" panose="020B0004020202020204" pitchFamily="34" charset="0"/>
            </a:endParaRP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госномер (распознанный ИИ)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вес (брутто или тара)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фото фронтальное и тыловое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фото табло весов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дата и время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отметка «сработал парктроник»</a:t>
            </a:r>
          </a:p>
          <a:p>
            <a:r>
              <a:rPr lang="ru-RU" sz="2400" dirty="0">
                <a:solidFill>
                  <a:srgbClr val="0D2335"/>
                </a:solidFill>
                <a:latin typeface="Manrope Medium" pitchFamily="2" charset="0"/>
              </a:rPr>
              <a:t>статус светофора</a:t>
            </a:r>
          </a:p>
          <a:p>
            <a:pPr marL="0" indent="0">
              <a:buNone/>
            </a:pPr>
            <a:endParaRPr lang="ru-RU" sz="2000" dirty="0">
              <a:solidFill>
                <a:srgbClr val="0D2335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D2335"/>
              </a:solidFill>
              <a:latin typeface="Aptos" panose="020B0004020202020204" pitchFamily="34" charset="0"/>
            </a:endParaRPr>
          </a:p>
          <a:p>
            <a:endParaRPr lang="ru-RU" sz="2000" dirty="0">
              <a:solidFill>
                <a:srgbClr val="0D2335"/>
              </a:solidFill>
              <a:latin typeface="Aptos" panose="020B00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9C4DB2-5F91-EA54-6BCF-F535C4B71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198" y="451115"/>
            <a:ext cx="5956300" cy="5956300"/>
          </a:xfrm>
          <a:prstGeom prst="roundRect">
            <a:avLst>
              <a:gd name="adj" fmla="val 4940"/>
            </a:avLst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609200-0935-E5CA-45A1-CFBDA9F0A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530" y="5656604"/>
            <a:ext cx="1574800" cy="578247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875896-3D75-1AA8-EE09-EC2A185CCA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40" y="5765800"/>
            <a:ext cx="2574051" cy="9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EDA372A1-B81A-8EDB-361B-53420D6DAE80}"/>
              </a:ext>
            </a:extLst>
          </p:cNvPr>
          <p:cNvSpPr/>
          <p:nvPr/>
        </p:nvSpPr>
        <p:spPr>
          <a:xfrm>
            <a:off x="8194721" y="3356223"/>
            <a:ext cx="3424793" cy="2387600"/>
          </a:xfrm>
          <a:prstGeom prst="roundRect">
            <a:avLst>
              <a:gd name="adj" fmla="val 9004"/>
            </a:avLst>
          </a:prstGeom>
          <a:solidFill>
            <a:srgbClr val="0D2335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E4D04F6-63D2-0B2B-1D79-9A49EFBC17C9}"/>
              </a:ext>
            </a:extLst>
          </p:cNvPr>
          <p:cNvSpPr/>
          <p:nvPr/>
        </p:nvSpPr>
        <p:spPr>
          <a:xfrm>
            <a:off x="4383602" y="3356223"/>
            <a:ext cx="3424793" cy="2387600"/>
          </a:xfrm>
          <a:prstGeom prst="roundRect">
            <a:avLst>
              <a:gd name="adj" fmla="val 9004"/>
            </a:avLst>
          </a:prstGeom>
          <a:solidFill>
            <a:srgbClr val="0D2335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D1EFA87-C8D2-7A02-F3EB-1DF8DB8D7DEB}"/>
              </a:ext>
            </a:extLst>
          </p:cNvPr>
          <p:cNvSpPr/>
          <p:nvPr/>
        </p:nvSpPr>
        <p:spPr>
          <a:xfrm>
            <a:off x="586223" y="3356223"/>
            <a:ext cx="3424793" cy="2387600"/>
          </a:xfrm>
          <a:prstGeom prst="roundRect">
            <a:avLst>
              <a:gd name="adj" fmla="val 9004"/>
            </a:avLst>
          </a:prstGeom>
          <a:solidFill>
            <a:srgbClr val="0D2335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4E29C3F5-0EE2-CD9A-429A-334E9393B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5" y="3487886"/>
            <a:ext cx="2480363" cy="2065498"/>
          </a:xfrm>
        </p:spPr>
      </p:pic>
      <p:pic>
        <p:nvPicPr>
          <p:cNvPr id="7172" name="Picture 4" descr="DH-HAC-HFW2241SP-0360B">
            <a:extLst>
              <a:ext uri="{FF2B5EF4-FFF2-40B4-BE49-F238E27FC236}">
                <a16:creationId xmlns:a16="http://schemas.microsoft.com/office/drawing/2014/main" id="{71EC59D5-D298-9810-EF7F-0436DA48E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907" y="3214855"/>
            <a:ext cx="2597979" cy="259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AFEFE7-2CBD-D31F-B5AB-37D8AE3261D3}"/>
              </a:ext>
            </a:extLst>
          </p:cNvPr>
          <p:cNvGrpSpPr/>
          <p:nvPr/>
        </p:nvGrpSpPr>
        <p:grpSpPr>
          <a:xfrm>
            <a:off x="4686663" y="3646909"/>
            <a:ext cx="2646144" cy="1715467"/>
            <a:chOff x="3362520" y="431322"/>
            <a:chExt cx="2940674" cy="190640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AE860A8-D291-DE1B-875D-3B9FD76253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15" t="28976" r="32840" b="26900"/>
            <a:stretch/>
          </p:blipFill>
          <p:spPr>
            <a:xfrm>
              <a:off x="3362520" y="475346"/>
              <a:ext cx="2940674" cy="1828798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3D8B0D1-5ECE-6C7E-D109-8C198180B514}"/>
                </a:ext>
              </a:extLst>
            </p:cNvPr>
            <p:cNvSpPr/>
            <p:nvPr/>
          </p:nvSpPr>
          <p:spPr>
            <a:xfrm>
              <a:off x="4710023" y="431322"/>
              <a:ext cx="1190445" cy="182048"/>
            </a:xfrm>
            <a:prstGeom prst="rect">
              <a:avLst/>
            </a:prstGeom>
            <a:solidFill>
              <a:srgbClr val="0D23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36DEC81-2F1D-CC56-C5B8-AA12B7FA7B3F}"/>
                </a:ext>
              </a:extLst>
            </p:cNvPr>
            <p:cNvSpPr/>
            <p:nvPr/>
          </p:nvSpPr>
          <p:spPr>
            <a:xfrm>
              <a:off x="4274391" y="2155682"/>
              <a:ext cx="1190445" cy="182048"/>
            </a:xfrm>
            <a:prstGeom prst="rect">
              <a:avLst/>
            </a:prstGeom>
            <a:solidFill>
              <a:srgbClr val="0D23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46DBDDF-EE1C-EE97-0429-09A54452911C}"/>
              </a:ext>
            </a:extLst>
          </p:cNvPr>
          <p:cNvSpPr txBox="1">
            <a:spLocks/>
          </p:cNvSpPr>
          <p:nvPr/>
        </p:nvSpPr>
        <p:spPr>
          <a:xfrm>
            <a:off x="552450" y="-363302"/>
            <a:ext cx="11087099" cy="2329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Комплекс умного контроля </a:t>
            </a:r>
            <a:r>
              <a:rPr lang="ru-RU" sz="3600" b="1" dirty="0" err="1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E</a:t>
            </a:r>
            <a:r>
              <a:rPr lang="en-US" sz="3600" b="1" dirty="0" err="1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xzotron</a:t>
            </a:r>
            <a:endParaRPr lang="ru-RU" sz="3600" b="1" dirty="0">
              <a:solidFill>
                <a:srgbClr val="00B0F0"/>
              </a:solidFill>
              <a:latin typeface="Manrope bold" pitchFamily="2" charset="0"/>
              <a:cs typeface="Arial" panose="020B0604020202020204" pitchFamily="34" charset="0"/>
            </a:endParaRP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51B657-DECC-4C8F-8048-CF7AB7B4CFD0}"/>
              </a:ext>
            </a:extLst>
          </p:cNvPr>
          <p:cNvSpPr txBox="1"/>
          <p:nvPr/>
        </p:nvSpPr>
        <p:spPr>
          <a:xfrm>
            <a:off x="4360635" y="6227054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err="1">
                <a:solidFill>
                  <a:srgbClr val="00B0F0"/>
                </a:solidFill>
                <a:latin typeface="Manrope" pitchFamily="2" charset="0"/>
              </a:rPr>
              <a:t>G</a:t>
            </a:r>
            <a:r>
              <a:rPr lang="en-US" sz="1600" b="1" dirty="0">
                <a:solidFill>
                  <a:srgbClr val="00B0F0"/>
                </a:solidFill>
                <a:latin typeface="Manrope" pitchFamily="2" charset="0"/>
              </a:rPr>
              <a:t>ALILEOSKY 10 LTE</a:t>
            </a:r>
            <a:endParaRPr lang="ru-RU" sz="1600" b="1" dirty="0">
              <a:solidFill>
                <a:srgbClr val="00B0F0"/>
              </a:solidFill>
              <a:latin typeface="Manrope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A1D03-FDA4-AD82-8BFD-95991ED6B297}"/>
              </a:ext>
            </a:extLst>
          </p:cNvPr>
          <p:cNvSpPr txBox="1"/>
          <p:nvPr/>
        </p:nvSpPr>
        <p:spPr>
          <a:xfrm>
            <a:off x="547759" y="992323"/>
            <a:ext cx="1043760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B0F0"/>
                </a:solidFill>
                <a:latin typeface="Manrope" pitchFamily="2" charset="0"/>
              </a:rPr>
              <a:t>Exzotron</a:t>
            </a:r>
            <a:r>
              <a:rPr lang="en-US" sz="2800" b="1" dirty="0">
                <a:solidFill>
                  <a:srgbClr val="00B0F0"/>
                </a:solidFill>
                <a:latin typeface="Manrope" pitchFamily="2" charset="0"/>
              </a:rPr>
              <a:t> Bot –</a:t>
            </a:r>
            <a:r>
              <a:rPr lang="ru-RU" sz="2800" b="1" dirty="0">
                <a:solidFill>
                  <a:srgbClr val="00B0F0"/>
                </a:solidFill>
                <a:latin typeface="Manrope" pitchFamily="2" charset="0"/>
              </a:rPr>
              <a:t> </a:t>
            </a:r>
            <a:r>
              <a:rPr lang="ru-RU" sz="2800" b="1">
                <a:solidFill>
                  <a:srgbClr val="00B0F0"/>
                </a:solidFill>
                <a:latin typeface="Manrope" pitchFamily="2" charset="0"/>
              </a:rPr>
              <a:t>облачная платформа</a:t>
            </a:r>
            <a:endParaRPr lang="en-US" sz="2800" b="1">
              <a:solidFill>
                <a:srgbClr val="00B0F0"/>
              </a:solidFill>
              <a:latin typeface="Manrope" pitchFamily="2" charset="0"/>
            </a:endParaRPr>
          </a:p>
          <a:p>
            <a:endParaRPr lang="ru-RU" sz="2000" b="1" dirty="0">
              <a:solidFill>
                <a:srgbClr val="00B0F0"/>
              </a:solidFill>
              <a:latin typeface="Manrope" pitchFamily="2" charset="0"/>
            </a:endParaRPr>
          </a:p>
          <a:p>
            <a:r>
              <a:rPr lang="ru-RU" sz="2000" dirty="0">
                <a:latin typeface="Manrope" pitchFamily="2" charset="0"/>
              </a:rPr>
              <a:t>Обеспечивает полный цикл видеоконтроля и автоматизации операций с транспортом:</a:t>
            </a:r>
          </a:p>
          <a:p>
            <a:r>
              <a:rPr lang="ru-RU" sz="2000" dirty="0">
                <a:latin typeface="Manrope" pitchFamily="2" charset="0"/>
              </a:rPr>
              <a:t>от контроля въезда / выезда и стоянки до юридически значимого взвешивания.</a:t>
            </a:r>
          </a:p>
          <a:p>
            <a:r>
              <a:rPr lang="ru-RU" sz="2000" dirty="0">
                <a:latin typeface="Manrope" pitchFamily="2" charset="0"/>
              </a:rPr>
              <a:t>Система работает в режиме онлайн через </a:t>
            </a:r>
            <a:r>
              <a:rPr lang="ru-RU" sz="2000" b="1" dirty="0" err="1">
                <a:solidFill>
                  <a:srgbClr val="00B0F0"/>
                </a:solidFill>
                <a:latin typeface="Manrope" pitchFamily="2" charset="0"/>
              </a:rPr>
              <a:t>W</a:t>
            </a:r>
            <a:r>
              <a:rPr lang="en-US" sz="2000" b="1" dirty="0" err="1">
                <a:solidFill>
                  <a:srgbClr val="00B0F0"/>
                </a:solidFill>
                <a:latin typeface="Manrope" pitchFamily="2" charset="0"/>
              </a:rPr>
              <a:t>i</a:t>
            </a:r>
            <a:r>
              <a:rPr lang="en-US" sz="2000" b="1" dirty="0">
                <a:solidFill>
                  <a:srgbClr val="00B0F0"/>
                </a:solidFill>
                <a:latin typeface="Manrope" pitchFamily="2" charset="0"/>
              </a:rPr>
              <a:t>-Fi </a:t>
            </a:r>
            <a:r>
              <a:rPr lang="en-US" sz="2000" b="1" dirty="0" err="1">
                <a:solidFill>
                  <a:srgbClr val="00B0F0"/>
                </a:solidFill>
                <a:latin typeface="Manrope" pitchFamily="2" charset="0"/>
              </a:rPr>
              <a:t>п</a:t>
            </a:r>
            <a:r>
              <a:rPr lang="ru-RU" sz="2000" b="1" dirty="0" err="1">
                <a:solidFill>
                  <a:srgbClr val="00B0F0"/>
                </a:solidFill>
                <a:latin typeface="Manrope" pitchFamily="2" charset="0"/>
              </a:rPr>
              <a:t>арктроник</a:t>
            </a:r>
            <a:r>
              <a:rPr lang="ru-RU" sz="2000" b="1" dirty="0">
                <a:solidFill>
                  <a:srgbClr val="00B0F0"/>
                </a:solidFill>
                <a:latin typeface="Manrope" pitchFamily="2" charset="0"/>
              </a:rPr>
              <a:t> и  I</a:t>
            </a:r>
            <a:r>
              <a:rPr lang="en-US" sz="2000" b="1" dirty="0">
                <a:solidFill>
                  <a:srgbClr val="00B0F0"/>
                </a:solidFill>
                <a:latin typeface="Manrope" pitchFamily="2" charset="0"/>
              </a:rPr>
              <a:t>P-</a:t>
            </a:r>
            <a:r>
              <a:rPr lang="en-US" sz="2000" b="1" dirty="0" err="1">
                <a:solidFill>
                  <a:srgbClr val="00B0F0"/>
                </a:solidFill>
                <a:latin typeface="Manrope" pitchFamily="2" charset="0"/>
              </a:rPr>
              <a:t>к</a:t>
            </a:r>
            <a:r>
              <a:rPr lang="ru-RU" sz="2000" b="1" dirty="0" err="1">
                <a:solidFill>
                  <a:srgbClr val="00B0F0"/>
                </a:solidFill>
                <a:latin typeface="Manrope" pitchFamily="2" charset="0"/>
              </a:rPr>
              <a:t>амеры</a:t>
            </a:r>
            <a:r>
              <a:rPr lang="ru-RU" sz="2000" b="1" dirty="0">
                <a:solidFill>
                  <a:srgbClr val="00B0F0"/>
                </a:solidFill>
                <a:latin typeface="Manrope" pitchFamily="2" charset="0"/>
              </a:rPr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FE5B41-8A41-2762-860E-54852320D100}"/>
              </a:ext>
            </a:extLst>
          </p:cNvPr>
          <p:cNvSpPr txBox="1"/>
          <p:nvPr/>
        </p:nvSpPr>
        <p:spPr>
          <a:xfrm>
            <a:off x="4360635" y="5933756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0D2335"/>
                </a:solidFill>
                <a:latin typeface="Manrope bold" pitchFamily="2" charset="0"/>
              </a:rPr>
              <a:t>Терминал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8E5783-D34B-72C9-1C0C-347F4F40F649}"/>
              </a:ext>
            </a:extLst>
          </p:cNvPr>
          <p:cNvSpPr txBox="1"/>
          <p:nvPr/>
        </p:nvSpPr>
        <p:spPr>
          <a:xfrm>
            <a:off x="547759" y="6227054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 err="1">
                <a:solidFill>
                  <a:srgbClr val="00B0F0"/>
                </a:solidFill>
                <a:latin typeface="Manrope" pitchFamily="2" charset="0"/>
              </a:rPr>
              <a:t>Exzotron</a:t>
            </a:r>
            <a:r>
              <a:rPr lang="en-US" sz="1600" b="1" dirty="0">
                <a:solidFill>
                  <a:srgbClr val="00B0F0"/>
                </a:solidFill>
                <a:latin typeface="Manrope" pitchFamily="2" charset="0"/>
              </a:rPr>
              <a:t> </a:t>
            </a:r>
            <a:r>
              <a:rPr lang="en-US" sz="1600" b="1" dirty="0" err="1">
                <a:solidFill>
                  <a:srgbClr val="00B0F0"/>
                </a:solidFill>
                <a:latin typeface="Manrope" pitchFamily="2" charset="0"/>
              </a:rPr>
              <a:t>ParkNet</a:t>
            </a:r>
            <a:endParaRPr lang="ru-RU" sz="1600" b="1" dirty="0">
              <a:solidFill>
                <a:srgbClr val="00B0F0"/>
              </a:solidFill>
              <a:latin typeface="Manrope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49B473-4DC4-6514-0631-16A744A97855}"/>
              </a:ext>
            </a:extLst>
          </p:cNvPr>
          <p:cNvSpPr txBox="1"/>
          <p:nvPr/>
        </p:nvSpPr>
        <p:spPr>
          <a:xfrm>
            <a:off x="547759" y="5933756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0D2335"/>
                </a:solidFill>
                <a:latin typeface="Manrope bold" pitchFamily="2" charset="0"/>
              </a:rPr>
              <a:t>Парктроник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2F643C-FE1F-12E8-4F5E-3A25E2B0A3E0}"/>
              </a:ext>
            </a:extLst>
          </p:cNvPr>
          <p:cNvSpPr txBox="1"/>
          <p:nvPr/>
        </p:nvSpPr>
        <p:spPr>
          <a:xfrm>
            <a:off x="8168824" y="6244890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err="1">
                <a:solidFill>
                  <a:srgbClr val="00B0F0"/>
                </a:solidFill>
                <a:latin typeface="Manrope" pitchFamily="2" charset="0"/>
              </a:rPr>
              <a:t>D</a:t>
            </a:r>
            <a:r>
              <a:rPr lang="en-US" sz="1600" b="1" dirty="0" err="1">
                <a:solidFill>
                  <a:srgbClr val="00B0F0"/>
                </a:solidFill>
                <a:latin typeface="Manrope" pitchFamily="2" charset="0"/>
              </a:rPr>
              <a:t>ahua</a:t>
            </a:r>
            <a:endParaRPr lang="ru-RU" sz="1600" b="1" dirty="0">
              <a:solidFill>
                <a:srgbClr val="00B0F0"/>
              </a:solidFill>
              <a:latin typeface="Manrope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DC54A5-80CB-9F4B-6A26-2CA4697020B8}"/>
              </a:ext>
            </a:extLst>
          </p:cNvPr>
          <p:cNvSpPr txBox="1"/>
          <p:nvPr/>
        </p:nvSpPr>
        <p:spPr>
          <a:xfrm>
            <a:off x="8168824" y="5951592"/>
            <a:ext cx="3470725" cy="29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rgbClr val="0D2335"/>
                </a:solidFill>
                <a:latin typeface="Manrope bold" pitchFamily="2" charset="0"/>
              </a:rPr>
              <a:t>IP-</a:t>
            </a:r>
            <a:r>
              <a:rPr lang="en-US" sz="1600" b="1" dirty="0" err="1">
                <a:solidFill>
                  <a:srgbClr val="0D2335"/>
                </a:solidFill>
                <a:latin typeface="Manrope bold" pitchFamily="2" charset="0"/>
              </a:rPr>
              <a:t>к</a:t>
            </a:r>
            <a:r>
              <a:rPr lang="ru-RU" sz="1600" b="1" dirty="0" err="1">
                <a:solidFill>
                  <a:srgbClr val="0D2335"/>
                </a:solidFill>
                <a:latin typeface="Manrope bold" pitchFamily="2" charset="0"/>
              </a:rPr>
              <a:t>амера</a:t>
            </a:r>
            <a:endParaRPr lang="ru-RU" sz="1600" b="1" dirty="0">
              <a:solidFill>
                <a:srgbClr val="0D2335"/>
              </a:solidFill>
              <a:latin typeface="Manrope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660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AD78E-598A-71C5-915C-E6506AB9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1FCAF01-E9BB-53DA-FFE6-8964476E84A2}"/>
              </a:ext>
            </a:extLst>
          </p:cNvPr>
          <p:cNvCxnSpPr>
            <a:cxnSpLocks/>
          </p:cNvCxnSpPr>
          <p:nvPr/>
        </p:nvCxnSpPr>
        <p:spPr>
          <a:xfrm>
            <a:off x="4127663" y="671528"/>
            <a:ext cx="2401725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B0BC1F-1C3C-779D-C28B-B7E01220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9002" y="5001019"/>
            <a:ext cx="10515600" cy="5175538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Парктроник на 4 датчика (черные), LED дисплей, купить, цена 2040, APS-4L-01">
            <a:extLst>
              <a:ext uri="{FF2B5EF4-FFF2-40B4-BE49-F238E27FC236}">
                <a16:creationId xmlns:a16="http://schemas.microsoft.com/office/drawing/2014/main" id="{D3819AA3-1EAF-5732-384B-1086E2010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-8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9927" b="4890"/>
          <a:stretch/>
        </p:blipFill>
        <p:spPr bwMode="auto">
          <a:xfrm>
            <a:off x="405517" y="555923"/>
            <a:ext cx="1737773" cy="1570367"/>
          </a:xfrm>
          <a:prstGeom prst="rect">
            <a:avLst/>
          </a:prstGeom>
          <a:solidFill>
            <a:srgbClr val="E8EEEF"/>
          </a:solidFill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973B407-4E1A-2ED9-A1A6-2CEB9F63CBD9}"/>
              </a:ext>
            </a:extLst>
          </p:cNvPr>
          <p:cNvCxnSpPr/>
          <p:nvPr/>
        </p:nvCxnSpPr>
        <p:spPr>
          <a:xfrm>
            <a:off x="1999978" y="1177420"/>
            <a:ext cx="206330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21F0A01-B2B9-626E-9192-5388DE031205}"/>
              </a:ext>
            </a:extLst>
          </p:cNvPr>
          <p:cNvCxnSpPr>
            <a:cxnSpLocks/>
          </p:cNvCxnSpPr>
          <p:nvPr/>
        </p:nvCxnSpPr>
        <p:spPr>
          <a:xfrm>
            <a:off x="1013663" y="1035906"/>
            <a:ext cx="3278947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149E053-FCCC-F714-38A9-06823A38B635}"/>
              </a:ext>
            </a:extLst>
          </p:cNvPr>
          <p:cNvSpPr txBox="1"/>
          <p:nvPr/>
        </p:nvSpPr>
        <p:spPr>
          <a:xfrm>
            <a:off x="421846" y="2449701"/>
            <a:ext cx="29406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00B0F0"/>
                </a:solidFill>
                <a:latin typeface="Manrope bold" pitchFamily="2" charset="0"/>
              </a:rPr>
              <a:t>ПАРКТРОНИКИ</a:t>
            </a:r>
            <a:endParaRPr lang="en-US" sz="2400" b="1">
              <a:solidFill>
                <a:srgbClr val="00B0F0"/>
              </a:solidFill>
              <a:latin typeface="Manrope bold" pitchFamily="2" charset="0"/>
            </a:endParaRPr>
          </a:p>
          <a:p>
            <a:pPr>
              <a:lnSpc>
                <a:spcPct val="80000"/>
              </a:lnSpc>
            </a:pPr>
            <a:endParaRPr lang="ru-RU" sz="1600" b="1" dirty="0">
              <a:solidFill>
                <a:srgbClr val="00B0F0"/>
              </a:solidFill>
              <a:latin typeface="Manrope" pitchFamily="2" charset="0"/>
            </a:endParaRPr>
          </a:p>
          <a:p>
            <a:r>
              <a:rPr lang="ru-RU" sz="1600" dirty="0">
                <a:latin typeface="Manrope" pitchFamily="2" charset="0"/>
              </a:rPr>
              <a:t>Установлены в зоне весов, примерно за 2 м от </a:t>
            </a:r>
            <a:r>
              <a:rPr lang="ru-RU" sz="1600" dirty="0" err="1">
                <a:latin typeface="Manrope" pitchFamily="2" charset="0"/>
              </a:rPr>
              <a:t>кра</a:t>
            </a:r>
            <a:r>
              <a:rPr lang="en-US" sz="1600" dirty="0" err="1">
                <a:latin typeface="Manrope" pitchFamily="2" charset="0"/>
              </a:rPr>
              <a:t>е</a:t>
            </a:r>
            <a:r>
              <a:rPr lang="ru-RU" sz="1600" dirty="0">
                <a:latin typeface="Manrope" pitchFamily="2" charset="0"/>
              </a:rPr>
              <a:t>в платформы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28E0A23-2246-7B8D-1C06-016061FFEAF4}"/>
              </a:ext>
            </a:extLst>
          </p:cNvPr>
          <p:cNvCxnSpPr>
            <a:cxnSpLocks/>
          </p:cNvCxnSpPr>
          <p:nvPr/>
        </p:nvCxnSpPr>
        <p:spPr>
          <a:xfrm>
            <a:off x="2105190" y="1332848"/>
            <a:ext cx="1984373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A3C63A-2F3E-3125-376A-133E72441EB8}"/>
              </a:ext>
            </a:extLst>
          </p:cNvPr>
          <p:cNvSpPr txBox="1"/>
          <p:nvPr/>
        </p:nvSpPr>
        <p:spPr>
          <a:xfrm>
            <a:off x="3720217" y="2449701"/>
            <a:ext cx="8066266" cy="789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err="1">
                <a:solidFill>
                  <a:srgbClr val="00B0F0"/>
                </a:solidFill>
                <a:latin typeface="Manrope bold" pitchFamily="2" charset="0"/>
              </a:rPr>
              <a:t>G</a:t>
            </a:r>
            <a:r>
              <a:rPr lang="en-US" sz="2400" b="1" dirty="0">
                <a:solidFill>
                  <a:srgbClr val="00B0F0"/>
                </a:solidFill>
                <a:latin typeface="Manrope bold" pitchFamily="2" charset="0"/>
              </a:rPr>
              <a:t>ALILEOSKY </a:t>
            </a:r>
            <a:r>
              <a:rPr lang="en-US" sz="2400" b="1">
                <a:solidFill>
                  <a:srgbClr val="00B0F0"/>
                </a:solidFill>
                <a:latin typeface="Manrope bold" pitchFamily="2" charset="0"/>
              </a:rPr>
              <a:t>10 LTE</a:t>
            </a:r>
          </a:p>
          <a:p>
            <a:pPr>
              <a:lnSpc>
                <a:spcPct val="80000"/>
              </a:lnSpc>
            </a:pPr>
            <a:endParaRPr lang="ru-RU" sz="1600" b="1" dirty="0">
              <a:solidFill>
                <a:srgbClr val="00B0F0"/>
              </a:solidFill>
              <a:latin typeface="Manrope bold" pitchFamily="2" charset="0"/>
            </a:endParaRPr>
          </a:p>
          <a:p>
            <a:pPr>
              <a:lnSpc>
                <a:spcPct val="80000"/>
              </a:lnSpc>
            </a:pPr>
            <a:r>
              <a:rPr lang="ru-RU" sz="1600" dirty="0">
                <a:latin typeface="Manrope "/>
              </a:rPr>
              <a:t>Фиксирует момент въезда на весы и полную остановку на стоп-линии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75476C-6CE1-1690-5ECE-D37C0DAFAC95}"/>
              </a:ext>
            </a:extLst>
          </p:cNvPr>
          <p:cNvSpPr txBox="1"/>
          <p:nvPr/>
        </p:nvSpPr>
        <p:spPr>
          <a:xfrm>
            <a:off x="5464836" y="3357203"/>
            <a:ext cx="6540897" cy="48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>
                <a:solidFill>
                  <a:srgbClr val="00B0F0"/>
                </a:solidFill>
                <a:latin typeface="Manrope "/>
              </a:rPr>
              <a:t>КАМЕРЫ</a:t>
            </a:r>
            <a:endParaRPr lang="ru-RU" sz="1600" dirty="0">
              <a:latin typeface="Manrope "/>
            </a:endParaRPr>
          </a:p>
          <a:p>
            <a:r>
              <a:rPr lang="ru-RU" sz="1600" dirty="0">
                <a:latin typeface="Manrope "/>
              </a:rPr>
              <a:t>Установлены на расстоянии 2–3 м. от весов, обеспечивают одинаковый угол обзора для любых транспортных средств   (короткий грузовик, длинная фура, прицеп)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Manrope "/>
            </a:endParaRPr>
          </a:p>
          <a:p>
            <a:r>
              <a:rPr lang="ru-RU" sz="1600" b="1">
                <a:solidFill>
                  <a:srgbClr val="00B0F0"/>
                </a:solidFill>
                <a:latin typeface="Manrope "/>
              </a:rPr>
              <a:t>СВЕТОФОР </a:t>
            </a:r>
            <a:endParaRPr lang="ru-RU" sz="1600" b="1" dirty="0">
              <a:solidFill>
                <a:srgbClr val="00B0F0"/>
              </a:solidFill>
              <a:latin typeface="Manrope "/>
            </a:endParaRPr>
          </a:p>
          <a:p>
            <a:r>
              <a:rPr lang="ru-RU" sz="1600" dirty="0">
                <a:latin typeface="Manrope "/>
              </a:rPr>
              <a:t>При остановке автомобиля на стоп-линии переключается в красный режим, блокируя дальнейшее движение до завершения процедуры</a:t>
            </a:r>
          </a:p>
          <a:p>
            <a:pPr>
              <a:lnSpc>
                <a:spcPct val="80000"/>
              </a:lnSpc>
            </a:pPr>
            <a:endParaRPr lang="ru-RU" sz="1600" dirty="0">
              <a:latin typeface="Manrope "/>
            </a:endParaRPr>
          </a:p>
          <a:p>
            <a:r>
              <a:rPr lang="ru-RU" sz="1600" b="1" dirty="0">
                <a:solidFill>
                  <a:srgbClr val="00B0F0"/>
                </a:solidFill>
                <a:latin typeface="Manrope "/>
              </a:rPr>
              <a:t>ДИСПЛЕЙ </a:t>
            </a:r>
            <a:r>
              <a:rPr lang="ru-RU" sz="1600" b="1">
                <a:solidFill>
                  <a:srgbClr val="00B0F0"/>
                </a:solidFill>
                <a:latin typeface="Manrope "/>
              </a:rPr>
              <a:t>ВЕСОВ </a:t>
            </a:r>
            <a:endParaRPr lang="ru-RU" sz="1600" b="1" dirty="0">
              <a:solidFill>
                <a:srgbClr val="00B0F0"/>
              </a:solidFill>
              <a:latin typeface="Manrope "/>
            </a:endParaRPr>
          </a:p>
          <a:p>
            <a:r>
              <a:rPr lang="ru-RU" sz="1600" dirty="0">
                <a:latin typeface="Manrope "/>
              </a:rPr>
              <a:t>Отображает текущий вес. Камера фиксирует показания дисплея                   в момент остановки автомобиля</a:t>
            </a:r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pPr>
              <a:lnSpc>
                <a:spcPct val="80000"/>
              </a:lnSpc>
            </a:pPr>
            <a:endParaRPr lang="ru-RU" sz="1600" dirty="0"/>
          </a:p>
        </p:txBody>
      </p:sp>
      <p:pic>
        <p:nvPicPr>
          <p:cNvPr id="1028" name="Picture 4" descr="видеонаблюдение PNG и картинки пнг | рисунок Векторы и PSD | Бесплатная  загрузка на Pngtree">
            <a:extLst>
              <a:ext uri="{FF2B5EF4-FFF2-40B4-BE49-F238E27FC236}">
                <a16:creationId xmlns:a16="http://schemas.microsoft.com/office/drawing/2014/main" id="{6CC81B4A-F7B7-887F-34E1-7576683A7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32318" y="3537948"/>
            <a:ext cx="736868" cy="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0A85B8F-A798-9163-2D32-3B0CC0053B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02"/>
          <a:stretch/>
        </p:blipFill>
        <p:spPr>
          <a:xfrm>
            <a:off x="4216120" y="4672767"/>
            <a:ext cx="915057" cy="72928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0BD505A-B68E-9F6D-7775-6BE28F93D8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4337" y="5986556"/>
            <a:ext cx="673100" cy="330200"/>
          </a:xfrm>
          <a:prstGeom prst="rect">
            <a:avLst/>
          </a:prstGeom>
        </p:spPr>
      </p:pic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277D83C-9FC8-27BA-B598-094EED620C62}"/>
              </a:ext>
            </a:extLst>
          </p:cNvPr>
          <p:cNvCxnSpPr>
            <a:cxnSpLocks/>
          </p:cNvCxnSpPr>
          <p:nvPr/>
        </p:nvCxnSpPr>
        <p:spPr>
          <a:xfrm>
            <a:off x="4140210" y="917575"/>
            <a:ext cx="236526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2BFFE1F-3B52-CD73-B568-E1821AA766FE}"/>
              </a:ext>
            </a:extLst>
          </p:cNvPr>
          <p:cNvCxnSpPr>
            <a:cxnSpLocks/>
          </p:cNvCxnSpPr>
          <p:nvPr/>
        </p:nvCxnSpPr>
        <p:spPr>
          <a:xfrm>
            <a:off x="4140210" y="1651409"/>
            <a:ext cx="236526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0F73D95-26AE-0414-FC45-9C73E9009B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3" y="5696567"/>
            <a:ext cx="2811328" cy="1032285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81582B2B-3269-C46C-5112-F0AB4501AF1E}"/>
              </a:ext>
            </a:extLst>
          </p:cNvPr>
          <p:cNvGrpSpPr/>
          <p:nvPr/>
        </p:nvGrpSpPr>
        <p:grpSpPr>
          <a:xfrm>
            <a:off x="3362520" y="253468"/>
            <a:ext cx="2940674" cy="1906408"/>
            <a:chOff x="3362520" y="431322"/>
            <a:chExt cx="2940674" cy="1906408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AD68DAC8-577C-FFEF-1CBB-F1265DEC1591}"/>
                </a:ext>
              </a:extLst>
            </p:cNvPr>
            <p:cNvSpPr/>
            <p:nvPr/>
          </p:nvSpPr>
          <p:spPr>
            <a:xfrm>
              <a:off x="4710023" y="431322"/>
              <a:ext cx="1190445" cy="182048"/>
            </a:xfrm>
            <a:prstGeom prst="rect">
              <a:avLst/>
            </a:prstGeom>
            <a:solidFill>
              <a:srgbClr val="E8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616A6FB-865D-AC8A-ACC3-8FF6321B5BB5}"/>
                </a:ext>
              </a:extLst>
            </p:cNvPr>
            <p:cNvSpPr/>
            <p:nvPr/>
          </p:nvSpPr>
          <p:spPr>
            <a:xfrm>
              <a:off x="4274391" y="2155682"/>
              <a:ext cx="1190445" cy="182048"/>
            </a:xfrm>
            <a:prstGeom prst="rect">
              <a:avLst/>
            </a:prstGeom>
            <a:solidFill>
              <a:srgbClr val="E8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A14FD2D-5F70-DF76-CB95-8AEF63EA52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15" t="28976" r="32840" b="26900"/>
            <a:stretch/>
          </p:blipFill>
          <p:spPr>
            <a:xfrm>
              <a:off x="3362520" y="475346"/>
              <a:ext cx="2940674" cy="1828798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D42651D-D7F7-AAC6-542A-9BFCAAF3E4AD}"/>
              </a:ext>
            </a:extLst>
          </p:cNvPr>
          <p:cNvSpPr txBox="1"/>
          <p:nvPr/>
        </p:nvSpPr>
        <p:spPr>
          <a:xfrm>
            <a:off x="6398130" y="269479"/>
            <a:ext cx="509537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b="1" dirty="0">
              <a:solidFill>
                <a:srgbClr val="0D233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D2335"/>
                </a:solidFill>
                <a:latin typeface="Manrope" pitchFamily="2" charset="0"/>
              </a:rPr>
              <a:t>считывание данных весов по RS-232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D2335"/>
                </a:solidFill>
                <a:latin typeface="Manrope" pitchFamily="2" charset="0"/>
              </a:rPr>
              <a:t>поддержка разных протоколов (Easy Logic) для совместимости с весами разных производителей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D2335"/>
                </a:solidFill>
                <a:latin typeface="Manrope" pitchFamily="2" charset="0"/>
              </a:rPr>
              <a:t>прием сигналов от парктроников и объединение их с весовыми данными в единую запись</a:t>
            </a:r>
          </a:p>
        </p:txBody>
      </p:sp>
    </p:spTree>
    <p:extLst>
      <p:ext uri="{BB962C8B-B14F-4D97-AF65-F5344CB8AC3E}">
        <p14:creationId xmlns:p14="http://schemas.microsoft.com/office/powerpoint/2010/main" val="1948031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4B5570-1E64-8BAF-D6D4-B648644E8C12}"/>
              </a:ext>
            </a:extLst>
          </p:cNvPr>
          <p:cNvSpPr txBox="1">
            <a:spLocks/>
          </p:cNvSpPr>
          <p:nvPr/>
        </p:nvSpPr>
        <p:spPr>
          <a:xfrm>
            <a:off x="552450" y="-600639"/>
            <a:ext cx="11087099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Алгоритм работы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7CEAD7F-5081-402D-8D85-10919719BE84}"/>
              </a:ext>
            </a:extLst>
          </p:cNvPr>
          <p:cNvSpPr/>
          <p:nvPr/>
        </p:nvSpPr>
        <p:spPr>
          <a:xfrm>
            <a:off x="4764639" y="136253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05ADA0CD-A2B1-E8B7-267B-8ABFEC2F7713}"/>
              </a:ext>
            </a:extLst>
          </p:cNvPr>
          <p:cNvSpPr/>
          <p:nvPr/>
        </p:nvSpPr>
        <p:spPr>
          <a:xfrm>
            <a:off x="1488596" y="1253778"/>
            <a:ext cx="2642051" cy="1427986"/>
          </a:xfrm>
          <a:prstGeom prst="roundRect">
            <a:avLst>
              <a:gd name="adj" fmla="val 9004"/>
            </a:avLst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0C1874C3-36DA-7736-4D0E-35173B7D6E60}"/>
              </a:ext>
            </a:extLst>
          </p:cNvPr>
          <p:cNvSpPr/>
          <p:nvPr/>
        </p:nvSpPr>
        <p:spPr>
          <a:xfrm>
            <a:off x="8036128" y="136253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4E943A37-6B21-591D-DAA0-9211CF1F77AE}"/>
              </a:ext>
            </a:extLst>
          </p:cNvPr>
          <p:cNvSpPr/>
          <p:nvPr/>
        </p:nvSpPr>
        <p:spPr>
          <a:xfrm>
            <a:off x="4764639" y="284162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CDDEDDE-292D-CAED-EB27-49CA0D7BFDC1}"/>
              </a:ext>
            </a:extLst>
          </p:cNvPr>
          <p:cNvSpPr/>
          <p:nvPr/>
        </p:nvSpPr>
        <p:spPr>
          <a:xfrm>
            <a:off x="1488596" y="284162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3C7D6CB1-218A-FAB9-18B8-59ABD45996A3}"/>
              </a:ext>
            </a:extLst>
          </p:cNvPr>
          <p:cNvSpPr/>
          <p:nvPr/>
        </p:nvSpPr>
        <p:spPr>
          <a:xfrm>
            <a:off x="8036128" y="284162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1A7A7406-34BC-5A70-A396-397D2B53E6A0}"/>
              </a:ext>
            </a:extLst>
          </p:cNvPr>
          <p:cNvSpPr/>
          <p:nvPr/>
        </p:nvSpPr>
        <p:spPr>
          <a:xfrm>
            <a:off x="4764639" y="434763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DAC9BA4C-2AB0-B337-7B5B-A08FDBE2F905}"/>
              </a:ext>
            </a:extLst>
          </p:cNvPr>
          <p:cNvSpPr/>
          <p:nvPr/>
        </p:nvSpPr>
        <p:spPr>
          <a:xfrm>
            <a:off x="1488596" y="4347635"/>
            <a:ext cx="2642051" cy="1210471"/>
          </a:xfrm>
          <a:prstGeom prst="roundRect">
            <a:avLst>
              <a:gd name="adj" fmla="val 9004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0B837A05-BF59-D29B-0EC9-70DBAA2491EB}"/>
              </a:ext>
            </a:extLst>
          </p:cNvPr>
          <p:cNvSpPr/>
          <p:nvPr/>
        </p:nvSpPr>
        <p:spPr>
          <a:xfrm>
            <a:off x="8036128" y="4185359"/>
            <a:ext cx="2642051" cy="1535024"/>
          </a:xfrm>
          <a:prstGeom prst="roundRect">
            <a:avLst>
              <a:gd name="adj" fmla="val 9004"/>
            </a:avLst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6ED5B5A-DBA1-E643-AD17-59CEC198AB68}"/>
              </a:ext>
            </a:extLst>
          </p:cNvPr>
          <p:cNvSpPr txBox="1"/>
          <p:nvPr/>
        </p:nvSpPr>
        <p:spPr>
          <a:xfrm>
            <a:off x="1612869" y="1552272"/>
            <a:ext cx="23980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  <a:latin typeface="Manrope" pitchFamily="2" charset="0"/>
              </a:rPr>
              <a:t>Автомобиль заезжает на весовую платформу</a:t>
            </a:r>
            <a:endParaRPr lang="ru-RU" sz="1600" b="1" dirty="0">
              <a:solidFill>
                <a:schemeClr val="bg1"/>
              </a:solidFill>
              <a:latin typeface="Manrope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2EEA2F-EA1E-477F-888D-DCA0BA4A9904}"/>
              </a:ext>
            </a:extLst>
          </p:cNvPr>
          <p:cNvSpPr txBox="1"/>
          <p:nvPr/>
        </p:nvSpPr>
        <p:spPr>
          <a:xfrm>
            <a:off x="4861614" y="1552272"/>
            <a:ext cx="2483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Парктроники фиксируют движение до стоп-линии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B4817F-75D3-C48A-F0EF-5E27C9653B7D}"/>
              </a:ext>
            </a:extLst>
          </p:cNvPr>
          <p:cNvSpPr txBox="1"/>
          <p:nvPr/>
        </p:nvSpPr>
        <p:spPr>
          <a:xfrm>
            <a:off x="8036128" y="1429161"/>
            <a:ext cx="26420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Звучит сигнал </a:t>
            </a:r>
          </a:p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и светофор переключается </a:t>
            </a:r>
          </a:p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на красный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8F2E9F-3734-2FD5-2EE3-FBAA72DE2C0C}"/>
              </a:ext>
            </a:extLst>
          </p:cNvPr>
          <p:cNvSpPr txBox="1"/>
          <p:nvPr/>
        </p:nvSpPr>
        <p:spPr>
          <a:xfrm>
            <a:off x="1588146" y="3154473"/>
            <a:ext cx="23980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Manrope" pitchFamily="2" charset="0"/>
              </a:rPr>
              <a:t>Автомобиль останавливается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9624E7A-2287-818E-B0E5-648D1FDAA746}"/>
              </a:ext>
            </a:extLst>
          </p:cNvPr>
          <p:cNvSpPr txBox="1"/>
          <p:nvPr/>
        </p:nvSpPr>
        <p:spPr>
          <a:xfrm>
            <a:off x="4836891" y="2908251"/>
            <a:ext cx="24831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Камеры фиксируют фронтальное и тыловое фото автомобиля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FE910B0-EB4B-08F4-EDD8-4FD567F70169}"/>
              </a:ext>
            </a:extLst>
          </p:cNvPr>
          <p:cNvSpPr txBox="1"/>
          <p:nvPr/>
        </p:nvSpPr>
        <p:spPr>
          <a:xfrm>
            <a:off x="8045911" y="2908251"/>
            <a:ext cx="26420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Терминал Galileosky считывает вес </a:t>
            </a:r>
          </a:p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и фиксирует момент остановки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0834E6D-05F8-98E9-5063-E5622C339AF5}"/>
              </a:ext>
            </a:extLst>
          </p:cNvPr>
          <p:cNvSpPr txBox="1"/>
          <p:nvPr/>
        </p:nvSpPr>
        <p:spPr>
          <a:xfrm>
            <a:off x="1629808" y="4537372"/>
            <a:ext cx="23980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Дополнительно производится фото табло весов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F797DA-DC7B-8400-5018-8394E4AECD31}"/>
              </a:ext>
            </a:extLst>
          </p:cNvPr>
          <p:cNvSpPr txBox="1"/>
          <p:nvPr/>
        </p:nvSpPr>
        <p:spPr>
          <a:xfrm>
            <a:off x="4844361" y="4537372"/>
            <a:ext cx="2483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dirty="0">
                <a:latin typeface="Manrope" pitchFamily="2" charset="0"/>
              </a:rPr>
              <a:t>Данные отправляются на сервер и проходят ИИ-анализ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5E53D32-70BA-1381-8C37-6147B576F2E2}"/>
              </a:ext>
            </a:extLst>
          </p:cNvPr>
          <p:cNvSpPr txBox="1"/>
          <p:nvPr/>
        </p:nvSpPr>
        <p:spPr>
          <a:xfrm>
            <a:off x="8073752" y="4291151"/>
            <a:ext cx="25668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  <a:latin typeface="Manrope "/>
              </a:rPr>
              <a:t>После фиксации светофор переключается на зелёный. Автомобиль покидает весовую</a:t>
            </a:r>
          </a:p>
        </p:txBody>
      </p:sp>
      <p:sp>
        <p:nvSpPr>
          <p:cNvPr id="65" name="Стрелка вправо 64">
            <a:extLst>
              <a:ext uri="{FF2B5EF4-FFF2-40B4-BE49-F238E27FC236}">
                <a16:creationId xmlns:a16="http://schemas.microsoft.com/office/drawing/2014/main" id="{3B115B1D-FFF9-882A-B6F3-8EA7CA737EC6}"/>
              </a:ext>
            </a:extLst>
          </p:cNvPr>
          <p:cNvSpPr/>
          <p:nvPr/>
        </p:nvSpPr>
        <p:spPr>
          <a:xfrm>
            <a:off x="4231884" y="18195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право 65">
            <a:extLst>
              <a:ext uri="{FF2B5EF4-FFF2-40B4-BE49-F238E27FC236}">
                <a16:creationId xmlns:a16="http://schemas.microsoft.com/office/drawing/2014/main" id="{EBE8769E-DCD9-BF4B-0244-5FCDB49999EB}"/>
              </a:ext>
            </a:extLst>
          </p:cNvPr>
          <p:cNvSpPr/>
          <p:nvPr/>
        </p:nvSpPr>
        <p:spPr>
          <a:xfrm>
            <a:off x="4231884" y="329866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право 66">
            <a:extLst>
              <a:ext uri="{FF2B5EF4-FFF2-40B4-BE49-F238E27FC236}">
                <a16:creationId xmlns:a16="http://schemas.microsoft.com/office/drawing/2014/main" id="{0BCFCFA4-7731-95D6-E2DC-3EC1FAABBB7B}"/>
              </a:ext>
            </a:extLst>
          </p:cNvPr>
          <p:cNvSpPr/>
          <p:nvPr/>
        </p:nvSpPr>
        <p:spPr>
          <a:xfrm>
            <a:off x="4229604" y="48046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право 67">
            <a:extLst>
              <a:ext uri="{FF2B5EF4-FFF2-40B4-BE49-F238E27FC236}">
                <a16:creationId xmlns:a16="http://schemas.microsoft.com/office/drawing/2014/main" id="{783C1D2F-055B-6CF9-A2A9-83CECA7417B7}"/>
              </a:ext>
            </a:extLst>
          </p:cNvPr>
          <p:cNvSpPr/>
          <p:nvPr/>
        </p:nvSpPr>
        <p:spPr>
          <a:xfrm>
            <a:off x="7509785" y="18195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>
            <a:extLst>
              <a:ext uri="{FF2B5EF4-FFF2-40B4-BE49-F238E27FC236}">
                <a16:creationId xmlns:a16="http://schemas.microsoft.com/office/drawing/2014/main" id="{32B1CB43-0630-88A4-4C8D-9A6AB350C51E}"/>
              </a:ext>
            </a:extLst>
          </p:cNvPr>
          <p:cNvSpPr/>
          <p:nvPr/>
        </p:nvSpPr>
        <p:spPr>
          <a:xfrm>
            <a:off x="7509785" y="329866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>
            <a:extLst>
              <a:ext uri="{FF2B5EF4-FFF2-40B4-BE49-F238E27FC236}">
                <a16:creationId xmlns:a16="http://schemas.microsoft.com/office/drawing/2014/main" id="{EB434A82-24DE-D441-76E9-782C209D70C0}"/>
              </a:ext>
            </a:extLst>
          </p:cNvPr>
          <p:cNvSpPr/>
          <p:nvPr/>
        </p:nvSpPr>
        <p:spPr>
          <a:xfrm>
            <a:off x="7507505" y="48046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>
            <a:extLst>
              <a:ext uri="{FF2B5EF4-FFF2-40B4-BE49-F238E27FC236}">
                <a16:creationId xmlns:a16="http://schemas.microsoft.com/office/drawing/2014/main" id="{BDE33C40-BD0E-6A94-E061-61E48CF0A466}"/>
              </a:ext>
            </a:extLst>
          </p:cNvPr>
          <p:cNvSpPr/>
          <p:nvPr/>
        </p:nvSpPr>
        <p:spPr>
          <a:xfrm>
            <a:off x="10787823" y="18195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>
            <a:extLst>
              <a:ext uri="{FF2B5EF4-FFF2-40B4-BE49-F238E27FC236}">
                <a16:creationId xmlns:a16="http://schemas.microsoft.com/office/drawing/2014/main" id="{2FA52298-91A7-916D-ED1C-C73DE21D8621}"/>
              </a:ext>
            </a:extLst>
          </p:cNvPr>
          <p:cNvSpPr/>
          <p:nvPr/>
        </p:nvSpPr>
        <p:spPr>
          <a:xfrm>
            <a:off x="936593" y="329866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право 72">
            <a:extLst>
              <a:ext uri="{FF2B5EF4-FFF2-40B4-BE49-F238E27FC236}">
                <a16:creationId xmlns:a16="http://schemas.microsoft.com/office/drawing/2014/main" id="{534D3730-A57A-88DE-E662-B36FD0EF2C2F}"/>
              </a:ext>
            </a:extLst>
          </p:cNvPr>
          <p:cNvSpPr/>
          <p:nvPr/>
        </p:nvSpPr>
        <p:spPr>
          <a:xfrm>
            <a:off x="10787823" y="329866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право 73">
            <a:extLst>
              <a:ext uri="{FF2B5EF4-FFF2-40B4-BE49-F238E27FC236}">
                <a16:creationId xmlns:a16="http://schemas.microsoft.com/office/drawing/2014/main" id="{6579C273-BBCB-FE43-D97F-43A85F671F0E}"/>
              </a:ext>
            </a:extLst>
          </p:cNvPr>
          <p:cNvSpPr/>
          <p:nvPr/>
        </p:nvSpPr>
        <p:spPr>
          <a:xfrm>
            <a:off x="934313" y="4804672"/>
            <a:ext cx="459032" cy="29639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2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2EEC291-8660-B5CD-39DE-E7C5879A8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3" y="5696567"/>
            <a:ext cx="2811328" cy="103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73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lines&#10;&#10;Description automatically generated">
            <a:extLst>
              <a:ext uri="{FF2B5EF4-FFF2-40B4-BE49-F238E27FC236}">
                <a16:creationId xmlns:a16="http://schemas.microsoft.com/office/drawing/2014/main" id="{E50D5E23-BAA5-1A83-65DE-C31660A52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4B5570-1E64-8BAF-D6D4-B648644E8C12}"/>
              </a:ext>
            </a:extLst>
          </p:cNvPr>
          <p:cNvSpPr txBox="1">
            <a:spLocks/>
          </p:cNvSpPr>
          <p:nvPr/>
        </p:nvSpPr>
        <p:spPr>
          <a:xfrm>
            <a:off x="552450" y="-380070"/>
            <a:ext cx="11087099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Модуль ИИ-анализа</a:t>
            </a: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876A2B-07EF-0D0C-984F-0C7D52E47344}"/>
              </a:ext>
            </a:extLst>
          </p:cNvPr>
          <p:cNvSpPr txBox="1"/>
          <p:nvPr/>
        </p:nvSpPr>
        <p:spPr>
          <a:xfrm>
            <a:off x="552449" y="958319"/>
            <a:ext cx="618978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600">
                <a:solidFill>
                  <a:schemeClr val="bg1"/>
                </a:solidFill>
                <a:latin typeface="Manrope Medium" pitchFamily="2" charset="0"/>
              </a:rPr>
              <a:t>Система автоматически </a:t>
            </a:r>
            <a:r>
              <a:rPr lang="ru-RU" sz="2600" dirty="0">
                <a:solidFill>
                  <a:schemeClr val="bg1"/>
                </a:solidFill>
                <a:latin typeface="Manrope Medium" pitchFamily="2" charset="0"/>
              </a:rPr>
              <a:t>распознает:</a:t>
            </a:r>
            <a:endParaRPr lang="en-US" sz="2600" dirty="0">
              <a:solidFill>
                <a:schemeClr val="bg1"/>
              </a:solidFill>
              <a:latin typeface="Manrope Medium" pitchFamily="2" charset="0"/>
            </a:endParaRPr>
          </a:p>
          <a:p>
            <a:pPr marL="0" indent="0">
              <a:buNone/>
            </a:pPr>
            <a:endParaRPr lang="ru-RU" sz="2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4784D9-4ADF-42F7-7230-53B214FCB3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11776"/>
          <a:stretch/>
        </p:blipFill>
        <p:spPr>
          <a:xfrm>
            <a:off x="642625" y="1751492"/>
            <a:ext cx="6831613" cy="4011795"/>
          </a:xfrm>
          <a:prstGeom prst="roundRect">
            <a:avLst>
              <a:gd name="adj" fmla="val 7329"/>
            </a:avLst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493D4F15-2791-C418-B4A3-21A274CF1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206" y="2483188"/>
            <a:ext cx="4229602" cy="589923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Государственные регистрационные номера автомобилей</a:t>
            </a:r>
          </a:p>
          <a:p>
            <a:pPr marL="457200" lvl="1" indent="0">
              <a:buNone/>
            </a:pPr>
            <a:endParaRPr lang="ru-RU" sz="1800">
              <a:solidFill>
                <a:schemeClr val="bg1"/>
              </a:solidFill>
              <a:latin typeface="Manrope bold" pitchFamily="2" charset="0"/>
            </a:endParaRPr>
          </a:p>
          <a:p>
            <a:pPr marL="457200" lvl="1" indent="0">
              <a:buNone/>
            </a:pPr>
            <a:r>
              <a:rPr lang="ru-RU" sz="1800">
                <a:solidFill>
                  <a:schemeClr val="bg1"/>
                </a:solidFill>
                <a:latin typeface="Manrope bold" pitchFamily="2" charset="0"/>
              </a:rPr>
              <a:t>Значения на весовом таблом</a:t>
            </a:r>
          </a:p>
          <a:p>
            <a:pPr marL="457200" lvl="1" indent="0">
              <a:buNone/>
            </a:pPr>
            <a:endParaRPr lang="ru-RU" sz="1800" dirty="0">
              <a:solidFill>
                <a:schemeClr val="bg1"/>
              </a:solidFill>
              <a:latin typeface="Manrope bold" pitchFamily="2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A48352B-5D8B-B781-A964-1EF9B1CBDCF9}"/>
              </a:ext>
            </a:extLst>
          </p:cNvPr>
          <p:cNvSpPr/>
          <p:nvPr/>
        </p:nvSpPr>
        <p:spPr>
          <a:xfrm>
            <a:off x="7758094" y="2586763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70C0"/>
                </a:solidFill>
                <a:latin typeface="Manrope bold" pitchFamily="2" charset="0"/>
              </a:rPr>
              <a:t>1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755BA67-8D47-024C-64B9-83049AC32555}"/>
              </a:ext>
            </a:extLst>
          </p:cNvPr>
          <p:cNvSpPr/>
          <p:nvPr/>
        </p:nvSpPr>
        <p:spPr>
          <a:xfrm>
            <a:off x="7758094" y="3558754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Manrope bold" pitchFamily="2" charset="0"/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6638D3-E4EB-3DBB-4987-D12FDCF14E75}"/>
              </a:ext>
            </a:extLst>
          </p:cNvPr>
          <p:cNvSpPr/>
          <p:nvPr/>
        </p:nvSpPr>
        <p:spPr>
          <a:xfrm>
            <a:off x="1865294" y="4850471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70C0"/>
                </a:solidFill>
                <a:latin typeface="Manrope bold" pitchFamily="2" charset="0"/>
              </a:rPr>
              <a:t>1</a:t>
            </a:r>
            <a:endParaRPr lang="ru-RU">
              <a:solidFill>
                <a:srgbClr val="0070C0"/>
              </a:solidFill>
              <a:latin typeface="Manrope bold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550D6E-AC87-6442-F690-41F85938A541}"/>
              </a:ext>
            </a:extLst>
          </p:cNvPr>
          <p:cNvSpPr/>
          <p:nvPr/>
        </p:nvSpPr>
        <p:spPr>
          <a:xfrm>
            <a:off x="4925994" y="4200827"/>
            <a:ext cx="397096" cy="39709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rgbClr val="0070C0"/>
                </a:solidFill>
                <a:latin typeface="Manrope bold" pitchFamily="2" charset="0"/>
              </a:rPr>
              <a:t>2</a:t>
            </a:r>
          </a:p>
        </p:txBody>
      </p:sp>
      <p:pic>
        <p:nvPicPr>
          <p:cNvPr id="10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95BD6CC-A2F3-9D76-62FF-844995AA1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43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6313" y="581262"/>
            <a:ext cx="8299374" cy="485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39000" endPos="16000" dist="25400" dir="5400000" sy="-100000" algn="bl" rotWithShape="0"/>
          </a:effectLst>
        </p:spPr>
      </p:pic>
      <p:pic>
        <p:nvPicPr>
          <p:cNvPr id="5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6512AB-E971-D85B-9CFC-9C63C84559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44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3641-D4A5-5422-1DC0-B52902CD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34B5570-1E64-8BAF-D6D4-B648644E8C12}"/>
              </a:ext>
            </a:extLst>
          </p:cNvPr>
          <p:cNvSpPr txBox="1">
            <a:spLocks/>
          </p:cNvSpPr>
          <p:nvPr/>
        </p:nvSpPr>
        <p:spPr>
          <a:xfrm>
            <a:off x="552450" y="0"/>
            <a:ext cx="11087099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Модуль ИИ-анализа</a:t>
            </a: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2F3FC4-DBBE-27F9-E249-B9E18AD22901}"/>
              </a:ext>
            </a:extLst>
          </p:cNvPr>
          <p:cNvSpPr txBox="1"/>
          <p:nvPr/>
        </p:nvSpPr>
        <p:spPr>
          <a:xfrm>
            <a:off x="550819" y="1300302"/>
            <a:ext cx="10611552" cy="4784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US" sz="2000" dirty="0">
              <a:solidFill>
                <a:srgbClr val="0D2335"/>
              </a:solidFill>
              <a:latin typeface="Manrope Medium" pitchFamily="2" charset="0"/>
            </a:endParaRPr>
          </a:p>
          <a:p>
            <a:r>
              <a:rPr lang="ru-RU" sz="2400" b="1" dirty="0">
                <a:solidFill>
                  <a:srgbClr val="0D2335"/>
                </a:solidFill>
                <a:latin typeface="Manrope bold" pitchFamily="2" charset="0"/>
              </a:rPr>
              <a:t>Используется </a:t>
            </a:r>
            <a:r>
              <a:rPr lang="ru-RU" sz="2400" b="1" dirty="0" err="1">
                <a:solidFill>
                  <a:srgbClr val="0D2335"/>
                </a:solidFill>
                <a:latin typeface="Manrope bold" pitchFamily="2" charset="0"/>
              </a:rPr>
              <a:t>нейросетевая</a:t>
            </a:r>
            <a:r>
              <a:rPr lang="ru-RU" sz="2400" b="1" dirty="0">
                <a:solidFill>
                  <a:srgbClr val="0D2335"/>
                </a:solidFill>
                <a:latin typeface="Manrope bold" pitchFamily="2" charset="0"/>
              </a:rPr>
              <a:t> модель (OCR + распознавание </a:t>
            </a:r>
            <a:r>
              <a:rPr lang="ru-RU" sz="2400" b="1">
                <a:solidFill>
                  <a:srgbClr val="0D2335"/>
                </a:solidFill>
                <a:latin typeface="Manrope bold" pitchFamily="2" charset="0"/>
              </a:rPr>
              <a:t>номеров)</a:t>
            </a:r>
            <a:endParaRPr lang="en-US" sz="2400" b="1">
              <a:solidFill>
                <a:srgbClr val="0D2335"/>
              </a:solidFill>
              <a:latin typeface="Manrope bold" pitchFamily="2" charset="0"/>
            </a:endParaRPr>
          </a:p>
          <a:p>
            <a:endParaRPr lang="ru-RU" sz="2000" b="1" dirty="0">
              <a:solidFill>
                <a:srgbClr val="0D2335"/>
              </a:solidFill>
              <a:latin typeface="Manrope bold" pitchFamily="2" charset="0"/>
            </a:endParaRPr>
          </a:p>
          <a:p>
            <a:r>
              <a:rPr lang="ru-RU" sz="2000" dirty="0">
                <a:solidFill>
                  <a:srgbClr val="0D2335"/>
                </a:solidFill>
                <a:latin typeface="Manrope Medium" pitchFamily="2" charset="0"/>
              </a:rPr>
              <a:t>Данные передаются в формате JSON с полями: номер автомобиля, вес, ссылка </a:t>
            </a:r>
            <a:r>
              <a:rPr lang="ru-RU" sz="2000">
                <a:solidFill>
                  <a:srgbClr val="0D2335"/>
                </a:solidFill>
                <a:latin typeface="Manrope Medium" pitchFamily="2" charset="0"/>
              </a:rPr>
              <a:t>на фото.</a:t>
            </a:r>
          </a:p>
          <a:p>
            <a:endParaRPr lang="ru-RU" sz="2000" dirty="0">
              <a:solidFill>
                <a:srgbClr val="0D2335"/>
              </a:solidFill>
              <a:latin typeface="Manrope Medium" pitchFamily="2" charset="0"/>
            </a:endParaRPr>
          </a:p>
          <a:p>
            <a:r>
              <a:rPr lang="ru-RU" sz="2000" dirty="0">
                <a:solidFill>
                  <a:srgbClr val="0D2335"/>
                </a:solidFill>
                <a:latin typeface="Manrope Medium" pitchFamily="2" charset="0"/>
              </a:rPr>
              <a:t>Проверка достоверности — </a:t>
            </a:r>
            <a:r>
              <a:rPr lang="ru-RU" sz="2000" b="1" dirty="0">
                <a:solidFill>
                  <a:srgbClr val="00B0F0"/>
                </a:solidFill>
                <a:latin typeface="Manrope bold" pitchFamily="2" charset="0"/>
              </a:rPr>
              <a:t>не менее 95% уверенности на </a:t>
            </a:r>
            <a:r>
              <a:rPr lang="ru-RU" sz="2000" b="1">
                <a:solidFill>
                  <a:srgbClr val="00B0F0"/>
                </a:solidFill>
                <a:latin typeface="Manrope bold" pitchFamily="2" charset="0"/>
              </a:rPr>
              <a:t>каждое распознавание</a:t>
            </a:r>
            <a:endParaRPr lang="en-US" sz="2000" dirty="0">
              <a:solidFill>
                <a:srgbClr val="00B0F0"/>
              </a:solidFill>
              <a:latin typeface="Manrope bold" pitchFamily="2" charset="0"/>
            </a:endParaRPr>
          </a:p>
          <a:p>
            <a:endParaRPr lang="ru-RU" sz="2000" dirty="0">
              <a:solidFill>
                <a:srgbClr val="0D2335"/>
              </a:solidFill>
              <a:latin typeface="Manrope Medium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D2335"/>
                </a:solidFill>
                <a:latin typeface="Manrope Medium" pitchFamily="2" charset="0"/>
              </a:rPr>
              <a:t>Система делает до 3 повторных попытки, если есть сомнения</a:t>
            </a:r>
          </a:p>
          <a:p>
            <a:pPr marL="342900" indent="-342900">
              <a:lnSpc>
                <a:spcPct val="150000"/>
              </a:lnSpc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D2335"/>
                </a:solidFill>
                <a:latin typeface="Manrope Medium" pitchFamily="2" charset="0"/>
              </a:rPr>
              <a:t>Все фото сохраняются в архиве и привязываются к результатам распознавания</a:t>
            </a:r>
          </a:p>
          <a:p>
            <a:pPr marL="342900" indent="-342900">
              <a:lnSpc>
                <a:spcPct val="150000"/>
              </a:lnSpc>
              <a:buClr>
                <a:srgbClr val="00AEEF"/>
              </a:buCl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D2335"/>
                </a:solidFill>
                <a:latin typeface="Manrope Medium" pitchFamily="2" charset="0"/>
              </a:rPr>
              <a:t>Таким образом, мы получаем юридически значимую фиксацию</a:t>
            </a:r>
            <a:r>
              <a:rPr lang="ru-RU" sz="2000">
                <a:solidFill>
                  <a:srgbClr val="0D2335"/>
                </a:solidFill>
                <a:latin typeface="Manrope Medium" pitchFamily="2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ru-RU" sz="2000">
                <a:solidFill>
                  <a:srgbClr val="0D2335"/>
                </a:solidFill>
                <a:latin typeface="Manrope Medium" pitchFamily="2" charset="0"/>
              </a:rPr>
              <a:t>       номер автомобиля + фото + вес в момент остановки</a:t>
            </a:r>
            <a:endParaRPr lang="ru-RU" sz="2000" dirty="0">
              <a:solidFill>
                <a:srgbClr val="0D2335"/>
              </a:solidFill>
              <a:latin typeface="Manrope Medium" pitchFamily="2" charset="0"/>
            </a:endParaRPr>
          </a:p>
        </p:txBody>
      </p:sp>
      <p:pic>
        <p:nvPicPr>
          <p:cNvPr id="2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071BB29-7614-3D40-CE2F-431EC4198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44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 txBox="1">
            <a:spLocks/>
          </p:cNvSpPr>
          <p:nvPr/>
        </p:nvSpPr>
        <p:spPr>
          <a:xfrm>
            <a:off x="0" y="201603"/>
            <a:ext cx="1219200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Контроль с помощью </a:t>
            </a:r>
            <a:r>
              <a:rPr lang="ru-RU" b="1" dirty="0" err="1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Exzotron</a:t>
            </a:r>
            <a:r>
              <a:rPr lang="en-US" b="1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_Bot</a:t>
            </a: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92" y="411289"/>
            <a:ext cx="3624788" cy="2293812"/>
          </a:xfrm>
          <a:prstGeom prst="rect">
            <a:avLst/>
          </a:prstGeom>
        </p:spPr>
      </p:pic>
      <p:sp>
        <p:nvSpPr>
          <p:cNvPr id="9" name="Текст 6"/>
          <p:cNvSpPr txBox="1">
            <a:spLocks/>
          </p:cNvSpPr>
          <p:nvPr/>
        </p:nvSpPr>
        <p:spPr>
          <a:xfrm>
            <a:off x="7135994" y="2383892"/>
            <a:ext cx="4932144" cy="2744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F36523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 </a:t>
            </a:r>
            <a:r>
              <a:rPr lang="ru-RU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Вместо ручной настройки –                    </a:t>
            </a:r>
            <a:r>
              <a:rPr lang="ru-RU" sz="2600" dirty="0">
                <a:solidFill>
                  <a:srgbClr val="00AEEF">
                    <a:alpha val="0"/>
                  </a:srgbClr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.</a:t>
            </a:r>
            <a:r>
              <a:rPr lang="uk-UA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п</a:t>
            </a:r>
            <a:r>
              <a:rPr lang="ru-RU" sz="2600" dirty="0" err="1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одключение</a:t>
            </a:r>
            <a:r>
              <a:rPr lang="ru-RU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группы</a:t>
            </a:r>
          </a:p>
          <a:p>
            <a:pPr>
              <a:lnSpc>
                <a:spcPct val="120000"/>
              </a:lnSpc>
              <a:buClr>
                <a:srgbClr val="F36523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ru-RU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Клиент добавляет сотрудников</a:t>
            </a:r>
            <a:endParaRPr lang="en-US" sz="2600" dirty="0">
              <a:solidFill>
                <a:srgbClr val="00AEEF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 "/>
            </a:endParaRPr>
          </a:p>
          <a:p>
            <a:pPr>
              <a:lnSpc>
                <a:spcPct val="120000"/>
              </a:lnSpc>
              <a:buClr>
                <a:srgbClr val="F36523"/>
              </a:buClr>
              <a:buFont typeface="Wingdings" panose="05000000000000000000" pitchFamily="2" charset="2"/>
              <a:buChar char="Ø"/>
            </a:pPr>
            <a:r>
              <a:rPr lang="ru-RU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Консультант </a:t>
            </a:r>
            <a:r>
              <a:rPr lang="ru-RU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помогает вести</a:t>
            </a:r>
            <a:r>
              <a:rPr lang="en-US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ru-RU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учет</a:t>
            </a:r>
            <a:br>
              <a:rPr lang="en-US" sz="22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br>
              <a:rPr lang="ru-RU" sz="22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br>
              <a:rPr lang="en-US" sz="1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r>
              <a:rPr lang="en-US" sz="1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   </a:t>
            </a:r>
            <a:r>
              <a:rPr lang="ru-RU" sz="2200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Мониторинг параметров :</a:t>
            </a:r>
            <a:endParaRPr lang="en-US" sz="2200" b="1" dirty="0">
              <a:solidFill>
                <a:srgbClr val="134780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14291" y="480677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00ADEE"/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время начала и окончания операции</a:t>
            </a:r>
            <a:endParaRPr lang="en-US" b="1" dirty="0">
              <a:solidFill>
                <a:srgbClr val="F36523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" pitchFamily="2" charset="0"/>
            </a:endParaRPr>
          </a:p>
          <a:p>
            <a:pPr marL="285750" indent="-285750">
              <a:buClr>
                <a:srgbClr val="00ADEE"/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длительность операции</a:t>
            </a:r>
          </a:p>
          <a:p>
            <a:pPr marL="285750" indent="-285750">
              <a:buClr>
                <a:srgbClr val="00ADEE"/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масса</a:t>
            </a:r>
          </a:p>
          <a:p>
            <a:pPr marL="285750" indent="-285750">
              <a:buClr>
                <a:srgbClr val="00ADEE"/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номер ТС</a:t>
            </a:r>
            <a:endParaRPr lang="en-US" b="1" dirty="0">
              <a:solidFill>
                <a:srgbClr val="F36523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" pitchFamily="2" charset="0"/>
            </a:endParaRPr>
          </a:p>
          <a:p>
            <a:pPr marL="285750" indent="-285750">
              <a:buClr>
                <a:srgbClr val="00ADEE"/>
              </a:buCl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тип груза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69" y="1081658"/>
            <a:ext cx="3248844" cy="4925442"/>
          </a:xfrm>
          <a:prstGeom prst="rect">
            <a:avLst/>
          </a:prstGeom>
          <a:effectLst>
            <a:reflection blurRad="6350" stA="19000" endPos="35000" dist="127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912" y="1035050"/>
            <a:ext cx="2754701" cy="4972050"/>
          </a:xfrm>
          <a:prstGeom prst="rect">
            <a:avLst/>
          </a:prstGeom>
          <a:effectLst>
            <a:reflection blurRad="6350" stA="19000" endPos="35000" dist="127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4957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00" y="1292374"/>
            <a:ext cx="4819650" cy="3114675"/>
          </a:xfrm>
          <a:prstGeom prst="rect">
            <a:avLst/>
          </a:prstGeom>
          <a:effectLst>
            <a:reflection stA="19000" endPos="35000" dist="50800" dir="5400000" sy="-100000" algn="bl" rotWithShape="0"/>
          </a:effectLst>
        </p:spPr>
      </p:pic>
      <p:sp>
        <p:nvSpPr>
          <p:cNvPr id="4" name="Заголовок 6"/>
          <p:cNvSpPr txBox="1">
            <a:spLocks/>
          </p:cNvSpPr>
          <p:nvPr/>
        </p:nvSpPr>
        <p:spPr>
          <a:xfrm>
            <a:off x="0" y="201603"/>
            <a:ext cx="1219200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Контроль с помощью </a:t>
            </a:r>
            <a:r>
              <a:rPr lang="ru-RU" b="1" dirty="0" err="1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Exzotron</a:t>
            </a:r>
            <a:r>
              <a:rPr lang="en-US" b="1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_Bot</a:t>
            </a: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92" y="411289"/>
            <a:ext cx="3624788" cy="2293812"/>
          </a:xfrm>
          <a:prstGeom prst="rect">
            <a:avLst/>
          </a:prstGeom>
        </p:spPr>
      </p:pic>
      <p:sp>
        <p:nvSpPr>
          <p:cNvPr id="9" name="Текст 6"/>
          <p:cNvSpPr txBox="1">
            <a:spLocks/>
          </p:cNvSpPr>
          <p:nvPr/>
        </p:nvSpPr>
        <p:spPr>
          <a:xfrm>
            <a:off x="578300" y="5618017"/>
            <a:ext cx="4932144" cy="27440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36523"/>
              </a:buCl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en-US" sz="2600" dirty="0" err="1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Exzotron_Bot</a:t>
            </a:r>
            <a:r>
              <a:rPr lang="en-US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ru-RU" sz="2600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распознает тип груза «на </a:t>
            </a:r>
            <a:r>
              <a:rPr lang="ru-RU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лету»</a:t>
            </a:r>
            <a:endParaRPr lang="en-US" sz="2200" b="1" dirty="0">
              <a:solidFill>
                <a:srgbClr val="134780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 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648" y="2334399"/>
            <a:ext cx="2886075" cy="2581275"/>
          </a:xfrm>
          <a:prstGeom prst="rect">
            <a:avLst/>
          </a:prstGeom>
          <a:effectLst>
            <a:reflection stA="19000" endPos="35000" dist="50800" dir="5400000" sy="-100000" algn="bl" rotWithShape="0"/>
          </a:effectLst>
        </p:spPr>
      </p:pic>
      <p:sp>
        <p:nvSpPr>
          <p:cNvPr id="7" name="Текст 6"/>
          <p:cNvSpPr txBox="1">
            <a:spLocks/>
          </p:cNvSpPr>
          <p:nvPr/>
        </p:nvSpPr>
        <p:spPr>
          <a:xfrm>
            <a:off x="7066613" y="5618017"/>
            <a:ext cx="4932144" cy="27440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36523"/>
              </a:buClr>
              <a:buFont typeface="Wingdings" panose="05000000000000000000" pitchFamily="2" charset="2"/>
              <a:buChar char="Ø"/>
            </a:pPr>
            <a:r>
              <a:rPr lang="en-US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ru-RU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Финальный отчет по каждой</a:t>
            </a:r>
            <a:r>
              <a:rPr lang="en-US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 </a:t>
            </a:r>
            <a:r>
              <a:rPr lang="uk-UA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о</a:t>
            </a:r>
            <a:r>
              <a:rPr lang="ru-RU" sz="260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 "/>
              </a:rPr>
              <a:t>перации</a:t>
            </a:r>
            <a:endParaRPr lang="en-US" sz="2200" b="1" dirty="0">
              <a:solidFill>
                <a:srgbClr val="134780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 "/>
            </a:endParaRPr>
          </a:p>
        </p:txBody>
      </p:sp>
    </p:spTree>
    <p:extLst>
      <p:ext uri="{BB962C8B-B14F-4D97-AF65-F5344CB8AC3E}">
        <p14:creationId xmlns:p14="http://schemas.microsoft.com/office/powerpoint/2010/main" val="389440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91E42EA-F254-9E20-975A-51B1B3C4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83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B0F0"/>
                </a:solidFill>
                <a:latin typeface="Aptos SemiBold" panose="020B0004020202020204" pitchFamily="34" charset="0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2114" y="1404220"/>
            <a:ext cx="4920344" cy="4010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20000" endPos="35000" dist="381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3787" y="1421833"/>
            <a:ext cx="5151538" cy="401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20000" endPos="35000" dist="38100" dir="5400000" sy="-100000" algn="bl" rotWithShape="0"/>
          </a:effectLst>
        </p:spPr>
      </p:pic>
      <p:pic>
        <p:nvPicPr>
          <p:cNvPr id="2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3B44441-15DB-252E-AF72-9EBC70797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09" y="5855649"/>
            <a:ext cx="2329355" cy="85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E22139-5B8C-7729-5420-D342424CEC08}"/>
              </a:ext>
            </a:extLst>
          </p:cNvPr>
          <p:cNvSpPr txBox="1"/>
          <p:nvPr/>
        </p:nvSpPr>
        <p:spPr>
          <a:xfrm>
            <a:off x="2466641" y="443665"/>
            <a:ext cx="72587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kern="1200">
                <a:solidFill>
                  <a:srgbClr val="00AEEF"/>
                </a:solidFill>
                <a:latin typeface="Manrope bold" pitchFamily="2" charset="0"/>
              </a:rPr>
              <a:t>Фотофиксация номера и груза </a:t>
            </a:r>
            <a:endParaRPr lang="en-US" sz="3600" b="1" kern="1200">
              <a:solidFill>
                <a:srgbClr val="00AEEF"/>
              </a:solidFill>
              <a:latin typeface="Manrope bold" pitchFamily="2" charset="0"/>
            </a:endParaRPr>
          </a:p>
          <a:p>
            <a:endParaRPr lang="ru-RU">
              <a:latin typeface="Manrope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7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 txBox="1">
            <a:spLocks/>
          </p:cNvSpPr>
          <p:nvPr/>
        </p:nvSpPr>
        <p:spPr>
          <a:xfrm>
            <a:off x="0" y="197390"/>
            <a:ext cx="12192000" cy="7988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Web-</a:t>
            </a:r>
            <a:r>
              <a:rPr lang="ru-RU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интерфейс </a:t>
            </a:r>
            <a:r>
              <a:rPr lang="ru-RU" b="1" dirty="0" err="1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Exzotron</a:t>
            </a:r>
            <a:r>
              <a:rPr lang="en-US" b="1" dirty="0">
                <a:solidFill>
                  <a:srgbClr val="00AEEF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_Bot</a:t>
            </a:r>
          </a:p>
        </p:txBody>
      </p:sp>
      <p:sp>
        <p:nvSpPr>
          <p:cNvPr id="9" name="Текст 6"/>
          <p:cNvSpPr txBox="1">
            <a:spLocks/>
          </p:cNvSpPr>
          <p:nvPr/>
        </p:nvSpPr>
        <p:spPr>
          <a:xfrm>
            <a:off x="411603" y="1265661"/>
            <a:ext cx="4340645" cy="1729258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numCol="1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ru-RU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Данные</a:t>
            </a:r>
            <a:r>
              <a:rPr lang="ru-RU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en-US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ru-RU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по </a:t>
            </a:r>
            <a:r>
              <a:rPr lang="ru-RU" sz="1800" b="1" dirty="0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каждой операции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ru-RU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Просмотр</a:t>
            </a:r>
            <a:r>
              <a:rPr lang="en-US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 </a:t>
            </a:r>
            <a:r>
              <a:rPr lang="ru-RU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фотоотчета</a:t>
            </a:r>
            <a:endParaRPr lang="ru-RU" sz="1800" b="1" dirty="0">
              <a:solidFill>
                <a:srgbClr val="00AEEF"/>
              </a:solidFill>
              <a:effectLst>
                <a:outerShdw blurRad="12700" dist="25400" dir="5400000" algn="t" rotWithShape="0">
                  <a:schemeClr val="bg1"/>
                </a:outerShdw>
              </a:effectLst>
              <a:latin typeface="Manrope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ru-RU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Интеграция</a:t>
            </a:r>
            <a:r>
              <a:rPr lang="en-US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 </a:t>
            </a:r>
            <a:r>
              <a:rPr lang="ru-RU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с </a:t>
            </a:r>
            <a:r>
              <a:rPr lang="ru-RU" sz="1800" b="1" dirty="0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1С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</a:t>
            </a:r>
            <a:r>
              <a:rPr lang="ru-RU" sz="2400" b="1">
                <a:solidFill>
                  <a:srgbClr val="F36523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Контроль</a:t>
            </a:r>
            <a:r>
              <a:rPr lang="en-US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  </a:t>
            </a:r>
            <a:r>
              <a:rPr lang="ru-RU" sz="1800" b="1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из </a:t>
            </a:r>
            <a:r>
              <a:rPr lang="ru-RU" sz="1800" b="1" dirty="0">
                <a:solidFill>
                  <a:srgbClr val="00AEEF"/>
                </a:solidFill>
                <a:effectLst>
                  <a:outerShdw blurRad="12700" dist="25400" dir="5400000" algn="t" rotWithShape="0">
                    <a:schemeClr val="bg1"/>
                  </a:outerShdw>
                </a:effectLst>
                <a:latin typeface="Manrope" pitchFamily="2" charset="0"/>
              </a:rPr>
              <a:t>любой точки</a:t>
            </a:r>
            <a:endParaRPr lang="en-US" sz="1800" b="1" dirty="0">
              <a:solidFill>
                <a:srgbClr val="134780"/>
              </a:solidFill>
              <a:effectLst>
                <a:outerShdw blurRad="12700" dist="25400" dir="5400000" algn="t" rotWithShape="0">
                  <a:schemeClr val="bg1"/>
                </a:outerShdw>
              </a:effectLst>
              <a:latin typeface="Manrope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853" y="1212235"/>
            <a:ext cx="6377944" cy="373707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20000"/>
              </a:prstClr>
            </a:outerShdw>
            <a:reflection blurRad="6350" stA="34000" endPos="35000" dist="127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3123130"/>
            <a:ext cx="4713288" cy="27469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  <a:reflection blurRad="6350" stA="34000" endPos="35000" dist="12700" dir="5400000" sy="-100000" algn="bl" rotWithShape="0"/>
          </a:effectLst>
        </p:spPr>
      </p:pic>
      <p:pic>
        <p:nvPicPr>
          <p:cNvPr id="6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A0F641E-7F4B-3ACD-A17B-EFD4DEDA29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21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91E42EA-F254-9E20-975A-51B1B3C4B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896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>
                <a:solidFill>
                  <a:srgbClr val="00B0F0"/>
                </a:solidFill>
                <a:latin typeface="Manrope bold" pitchFamily="2" charset="0"/>
              </a:rPr>
              <a:t>WEB </a:t>
            </a:r>
            <a:r>
              <a:rPr lang="ru-RU">
                <a:solidFill>
                  <a:srgbClr val="00B0F0"/>
                </a:solidFill>
                <a:latin typeface="Manrope bold" pitchFamily="2" charset="0"/>
              </a:rPr>
              <a:t>интерфейс</a:t>
            </a:r>
            <a:endParaRPr lang="ru-RU" dirty="0">
              <a:solidFill>
                <a:srgbClr val="00B0F0"/>
              </a:solidFill>
              <a:latin typeface="Manrope bold" pitchFamily="2" charset="0"/>
            </a:endParaRPr>
          </a:p>
          <a:p>
            <a:endParaRPr lang="ru-RU" dirty="0">
              <a:solidFill>
                <a:srgbClr val="00B0F0"/>
              </a:solidFill>
              <a:latin typeface="Aptos SemiBold" panose="020B00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7680" y="1132115"/>
            <a:ext cx="8720188" cy="446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20000" endPos="35000" dist="38100" dir="5400000" sy="-100000" algn="bl" rotWithShape="0"/>
          </a:effectLst>
        </p:spPr>
      </p:pic>
      <p:pic>
        <p:nvPicPr>
          <p:cNvPr id="2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CB4B914-FC94-4FC6-7EDB-3F51DE205A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09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7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817F2-6021-813B-9DB2-E39E09F25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lines">
            <a:extLst>
              <a:ext uri="{FF2B5EF4-FFF2-40B4-BE49-F238E27FC236}">
                <a16:creationId xmlns:a16="http://schemas.microsoft.com/office/drawing/2014/main" id="{2F4B6E4F-20ED-E8F6-6F03-86DC89923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140DB0A-5539-94BC-B3EB-9674A205BBBE}"/>
              </a:ext>
            </a:extLst>
          </p:cNvPr>
          <p:cNvSpPr/>
          <p:nvPr/>
        </p:nvSpPr>
        <p:spPr>
          <a:xfrm>
            <a:off x="469899" y="319082"/>
            <a:ext cx="4923622" cy="6170977"/>
          </a:xfrm>
          <a:prstGeom prst="roundRect">
            <a:avLst>
              <a:gd name="adj" fmla="val 5374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3664063-B65A-A515-29C6-8D5B87E23C8C}"/>
              </a:ext>
            </a:extLst>
          </p:cNvPr>
          <p:cNvSpPr txBox="1">
            <a:spLocks/>
          </p:cNvSpPr>
          <p:nvPr/>
        </p:nvSpPr>
        <p:spPr>
          <a:xfrm>
            <a:off x="6096000" y="122890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C1E33404-1260-BC6E-7607-63ABF240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5693" y="1267205"/>
            <a:ext cx="6697245" cy="5175538"/>
          </a:xfrm>
          <a:effectLst>
            <a:outerShdw dist="38100" dir="2700000" algn="tl" rotWithShape="0">
              <a:prstClr val="black"/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endParaRPr lang="ru-RU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r>
              <a:rPr lang="ru-RU" sz="4100" dirty="0">
                <a:solidFill>
                  <a:srgbClr val="00B0F0"/>
                </a:solidFill>
                <a:latin typeface="Manrope bold" pitchFamily="2" charset="0"/>
              </a:rPr>
              <a:t>Итоговый отчет</a:t>
            </a:r>
            <a:r>
              <a:rPr lang="en-US" sz="4100" dirty="0">
                <a:solidFill>
                  <a:srgbClr val="00B0F0"/>
                </a:solidFill>
                <a:latin typeface="Manrope bold" pitchFamily="2" charset="0"/>
              </a:rPr>
              <a:t> </a:t>
            </a:r>
            <a:r>
              <a:rPr lang="ru-RU" sz="4100" dirty="0">
                <a:solidFill>
                  <a:srgbClr val="00B0F0"/>
                </a:solidFill>
                <a:latin typeface="Manrope bold" pitchFamily="2" charset="0"/>
              </a:rPr>
              <a:t>                                      по</a:t>
            </a:r>
            <a:r>
              <a:rPr lang="en-US" sz="4100" dirty="0">
                <a:solidFill>
                  <a:srgbClr val="00B0F0"/>
                </a:solidFill>
                <a:latin typeface="Manrope bold" pitchFamily="2" charset="0"/>
              </a:rPr>
              <a:t> </a:t>
            </a:r>
            <a:r>
              <a:rPr lang="ru-RU" sz="4100" dirty="0">
                <a:solidFill>
                  <a:srgbClr val="00B0F0"/>
                </a:solidFill>
                <a:latin typeface="Manrope bold" pitchFamily="2" charset="0"/>
              </a:rPr>
              <a:t>весовой</a:t>
            </a:r>
          </a:p>
          <a:p>
            <a:pPr marL="0" indent="0">
              <a:buNone/>
            </a:pPr>
            <a:endParaRPr lang="ru-RU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endParaRPr lang="en-US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  <a:p>
            <a:pPr marL="0" indent="0">
              <a:buNone/>
            </a:pPr>
            <a:endParaRPr lang="ru-RU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  <a:p>
            <a:endParaRPr lang="ru-RU" sz="3600" dirty="0">
              <a:solidFill>
                <a:srgbClr val="00B0F0"/>
              </a:solidFill>
              <a:latin typeface="Aptos SemiBold" panose="020B00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D6CD76-958E-7688-3681-4C44D63611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7"/>
          <a:stretch/>
        </p:blipFill>
        <p:spPr>
          <a:xfrm>
            <a:off x="618794" y="574339"/>
            <a:ext cx="4635330" cy="5660463"/>
          </a:xfrm>
          <a:prstGeom prst="roundRect">
            <a:avLst>
              <a:gd name="adj" fmla="val 4264"/>
            </a:avLst>
          </a:prstGeom>
          <a:ln w="114300">
            <a:noFill/>
          </a:ln>
        </p:spPr>
      </p:pic>
      <p:pic>
        <p:nvPicPr>
          <p:cNvPr id="4" name="Рисунок 3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F807BC-20D9-904D-F8F6-8DB01E607E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698" y="319082"/>
            <a:ext cx="4811191" cy="1766609"/>
          </a:xfrm>
          <a:prstGeom prst="rect">
            <a:avLst/>
          </a:prstGeom>
        </p:spPr>
      </p:pic>
      <p:pic>
        <p:nvPicPr>
          <p:cNvPr id="6" name="Picture 5" descr="A circular pattern of white lines&#10;&#10;Description automatically generated with medium confidence">
            <a:extLst>
              <a:ext uri="{FF2B5EF4-FFF2-40B4-BE49-F238E27FC236}">
                <a16:creationId xmlns:a16="http://schemas.microsoft.com/office/drawing/2014/main" id="{62DF61B2-E4B1-67A3-8274-BA8F68B5320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632" y="-1098541"/>
            <a:ext cx="7278244" cy="636846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C0F238EF-D644-D63C-A8CB-D851B14C61F4}"/>
              </a:ext>
            </a:extLst>
          </p:cNvPr>
          <p:cNvSpPr/>
          <p:nvPr/>
        </p:nvSpPr>
        <p:spPr>
          <a:xfrm>
            <a:off x="1819275" y="520700"/>
            <a:ext cx="231775" cy="79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00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B2D67-259E-317C-0B45-3C44F604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92E9D-98BF-0B7B-C5B3-86357B6A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00AEEF"/>
                </a:solidFill>
                <a:latin typeface="Manrope bold" pitchFamily="2" charset="0"/>
              </a:rPr>
              <a:t>Что входит в комплект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E3D21-B170-9DB9-72C9-E9C0EDBD7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913533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200" dirty="0">
                <a:latin typeface="Manrope "/>
              </a:rPr>
              <a:t>Камера </a:t>
            </a:r>
            <a:r>
              <a:rPr lang="ru-RU" sz="2200" b="1" dirty="0" err="1">
                <a:latin typeface="Manrope "/>
              </a:rPr>
              <a:t>Dahua</a:t>
            </a:r>
            <a:r>
              <a:rPr lang="ru-RU" sz="2200" b="1" dirty="0">
                <a:latin typeface="Manrope "/>
              </a:rPr>
              <a:t> DH-IPC-HFW2449SP-S-IL-0360B </a:t>
            </a:r>
          </a:p>
          <a:p>
            <a:pPr>
              <a:lnSpc>
                <a:spcPct val="120000"/>
              </a:lnSpc>
            </a:pPr>
            <a:r>
              <a:rPr lang="ru-RU" sz="2200" dirty="0">
                <a:latin typeface="Manrope "/>
              </a:rPr>
              <a:t>Прибор спутникового мониторинга </a:t>
            </a:r>
            <a:r>
              <a:rPr lang="ru-RU" sz="2200" b="1" dirty="0">
                <a:latin typeface="Manrope "/>
              </a:rPr>
              <a:t>Galileosky10 LTE </a:t>
            </a:r>
          </a:p>
          <a:p>
            <a:pPr>
              <a:lnSpc>
                <a:spcPct val="120000"/>
              </a:lnSpc>
            </a:pPr>
            <a:r>
              <a:rPr lang="ru-RU" sz="2200">
                <a:latin typeface="Manrope "/>
              </a:rPr>
              <a:t>Маршрутизатор </a:t>
            </a:r>
            <a:r>
              <a:rPr lang="en-US" sz="2200" b="1" dirty="0" err="1">
                <a:latin typeface="Manrope "/>
              </a:rPr>
              <a:t>Mikrotik</a:t>
            </a:r>
            <a:r>
              <a:rPr lang="en-US" sz="2200" b="1" dirty="0">
                <a:latin typeface="Manrope "/>
              </a:rPr>
              <a:t> </a:t>
            </a:r>
            <a:r>
              <a:rPr lang="en-US" sz="2200" b="1" dirty="0" err="1">
                <a:latin typeface="Manrope "/>
              </a:rPr>
              <a:t>hAP</a:t>
            </a:r>
            <a:r>
              <a:rPr lang="en-US" sz="2200" b="1" dirty="0">
                <a:latin typeface="Manrope "/>
              </a:rPr>
              <a:t> ac2</a:t>
            </a:r>
            <a:endParaRPr lang="ru-RU" sz="2200" b="1" dirty="0">
              <a:latin typeface="Manrope "/>
            </a:endParaRPr>
          </a:p>
          <a:p>
            <a:pPr>
              <a:lnSpc>
                <a:spcPct val="120000"/>
              </a:lnSpc>
            </a:pPr>
            <a:r>
              <a:rPr lang="ru-RU" sz="2200" dirty="0">
                <a:latin typeface="Manrope "/>
              </a:rPr>
              <a:t>Коммутатор </a:t>
            </a:r>
            <a:r>
              <a:rPr lang="ru-RU" sz="2200" b="1" dirty="0" err="1">
                <a:latin typeface="Manrope "/>
              </a:rPr>
              <a:t>Dahua</a:t>
            </a:r>
            <a:r>
              <a:rPr lang="ru-RU" sz="2200" b="1" dirty="0">
                <a:latin typeface="Manrope "/>
              </a:rPr>
              <a:t> DH-PFS3106-4ET-60 </a:t>
            </a:r>
          </a:p>
          <a:p>
            <a:pPr>
              <a:lnSpc>
                <a:spcPct val="120000"/>
              </a:lnSpc>
            </a:pPr>
            <a:r>
              <a:rPr lang="ru-RU" sz="2200" b="1" dirty="0" err="1">
                <a:latin typeface="Manrope "/>
              </a:rPr>
              <a:t>Экзотрон</a:t>
            </a:r>
            <a:r>
              <a:rPr lang="ru-RU" sz="2200" b="1" dirty="0">
                <a:latin typeface="Manrope "/>
              </a:rPr>
              <a:t> </a:t>
            </a:r>
            <a:r>
              <a:rPr lang="ru-RU" sz="2200" b="1" dirty="0" err="1">
                <a:latin typeface="Manrope "/>
              </a:rPr>
              <a:t>ParkNet</a:t>
            </a:r>
            <a:r>
              <a:rPr lang="ru-RU" sz="2200" b="1" dirty="0">
                <a:latin typeface="Manrope "/>
              </a:rPr>
              <a:t> </a:t>
            </a:r>
            <a:r>
              <a:rPr lang="ru-RU" sz="2200" dirty="0">
                <a:latin typeface="Manrope "/>
              </a:rPr>
              <a:t>– контроллер парктроника (ультразвуковой датчик / </a:t>
            </a:r>
            <a:r>
              <a:rPr lang="ru-RU" sz="2200" dirty="0" err="1">
                <a:latin typeface="Manrope "/>
              </a:rPr>
              <a:t>Wi</a:t>
            </a:r>
            <a:r>
              <a:rPr lang="ru-RU" sz="2200" dirty="0">
                <a:latin typeface="Manrope "/>
              </a:rPr>
              <a:t>-Fi) </a:t>
            </a:r>
          </a:p>
          <a:p>
            <a:pPr>
              <a:lnSpc>
                <a:spcPct val="120000"/>
              </a:lnSpc>
            </a:pPr>
            <a:r>
              <a:rPr lang="ru-RU" sz="2200" b="1" dirty="0">
                <a:latin typeface="Manrope "/>
              </a:rPr>
              <a:t>Монтажный комплект №35 </a:t>
            </a:r>
            <a:r>
              <a:rPr lang="ru-RU" sz="2200" dirty="0">
                <a:latin typeface="Manrope "/>
              </a:rPr>
              <a:t>щита управления весовой </a:t>
            </a:r>
          </a:p>
          <a:p>
            <a:pPr>
              <a:lnSpc>
                <a:spcPct val="120000"/>
              </a:lnSpc>
            </a:pPr>
            <a:r>
              <a:rPr lang="ru-RU" sz="2200" b="1" dirty="0" err="1">
                <a:latin typeface="Manrope "/>
              </a:rPr>
              <a:t>Экзотрон</a:t>
            </a:r>
            <a:r>
              <a:rPr lang="ru-RU" sz="2200" b="1" dirty="0">
                <a:latin typeface="Manrope "/>
              </a:rPr>
              <a:t> </a:t>
            </a:r>
            <a:r>
              <a:rPr lang="ru-RU" sz="2200" b="1" dirty="0" err="1">
                <a:latin typeface="Manrope "/>
              </a:rPr>
              <a:t>SignalNet</a:t>
            </a:r>
            <a:r>
              <a:rPr lang="ru-RU" sz="2200" b="1" dirty="0">
                <a:latin typeface="Manrope "/>
              </a:rPr>
              <a:t> </a:t>
            </a:r>
            <a:r>
              <a:rPr lang="ru-RU" sz="2200" dirty="0">
                <a:latin typeface="Manrope "/>
              </a:rPr>
              <a:t>– контроллер светофора и шлагбаума (</a:t>
            </a:r>
            <a:r>
              <a:rPr lang="ru-RU" sz="2200" dirty="0" err="1">
                <a:latin typeface="Manrope "/>
              </a:rPr>
              <a:t>Wi</a:t>
            </a:r>
            <a:r>
              <a:rPr lang="ru-RU" sz="2200" dirty="0">
                <a:latin typeface="Manrope "/>
              </a:rPr>
              <a:t>-Fi) </a:t>
            </a:r>
          </a:p>
          <a:p>
            <a:pPr>
              <a:lnSpc>
                <a:spcPct val="120000"/>
              </a:lnSpc>
            </a:pPr>
            <a:r>
              <a:rPr lang="ru-RU" sz="2200" dirty="0">
                <a:latin typeface="Manrope "/>
              </a:rPr>
              <a:t>Светофор плоский двухсекционный </a:t>
            </a:r>
            <a:r>
              <a:rPr lang="ru-RU" sz="2200" b="1" dirty="0">
                <a:latin typeface="Manrope "/>
              </a:rPr>
              <a:t>Т.8.1 200мм</a:t>
            </a:r>
            <a:r>
              <a:rPr lang="ru-RU" sz="2200" dirty="0">
                <a:latin typeface="Manrope "/>
              </a:rPr>
              <a:t>, (220В) </a:t>
            </a:r>
          </a:p>
          <a:p>
            <a:pPr>
              <a:lnSpc>
                <a:spcPct val="120000"/>
              </a:lnSpc>
            </a:pPr>
            <a:r>
              <a:rPr lang="ru-RU" sz="2200" dirty="0">
                <a:latin typeface="Manrope "/>
              </a:rPr>
              <a:t> Карта памяти промышленная </a:t>
            </a:r>
            <a:r>
              <a:rPr lang="ru-RU" sz="2200" b="1" dirty="0" err="1">
                <a:latin typeface="Manrope "/>
              </a:rPr>
              <a:t>microSDHC</a:t>
            </a:r>
            <a:r>
              <a:rPr lang="ru-RU" sz="2200" b="1" dirty="0">
                <a:latin typeface="Manrope "/>
              </a:rPr>
              <a:t> </a:t>
            </a:r>
            <a:r>
              <a:rPr lang="ru-RU" sz="2200" b="1" dirty="0" err="1">
                <a:latin typeface="Manrope "/>
              </a:rPr>
              <a:t>Kingston</a:t>
            </a:r>
            <a:r>
              <a:rPr lang="ru-RU" sz="2200" b="1" dirty="0">
                <a:latin typeface="Manrope "/>
              </a:rPr>
              <a:t>, 32 Гб</a:t>
            </a:r>
          </a:p>
        </p:txBody>
      </p:sp>
    </p:spTree>
    <p:extLst>
      <p:ext uri="{BB962C8B-B14F-4D97-AF65-F5344CB8AC3E}">
        <p14:creationId xmlns:p14="http://schemas.microsoft.com/office/powerpoint/2010/main" val="163892572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46DBDDF-EE1C-EE97-0429-09A54452911C}"/>
              </a:ext>
            </a:extLst>
          </p:cNvPr>
          <p:cNvSpPr txBox="1">
            <a:spLocks/>
          </p:cNvSpPr>
          <p:nvPr/>
        </p:nvSpPr>
        <p:spPr>
          <a:xfrm>
            <a:off x="552450" y="96363"/>
            <a:ext cx="11087099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Комплекс умного контроля </a:t>
            </a:r>
            <a:r>
              <a:rPr lang="ru-RU" sz="3600" b="1" dirty="0" err="1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E</a:t>
            </a:r>
            <a:r>
              <a:rPr lang="en-US" sz="3600" b="1" dirty="0" err="1">
                <a:solidFill>
                  <a:srgbClr val="00B0F0"/>
                </a:solidFill>
                <a:latin typeface="Manrope bold" pitchFamily="2" charset="0"/>
                <a:cs typeface="Arial" panose="020B0604020202020204" pitchFamily="34" charset="0"/>
              </a:rPr>
              <a:t>xzotron</a:t>
            </a:r>
            <a:endParaRPr lang="ru-RU" sz="3600" b="1" dirty="0">
              <a:solidFill>
                <a:srgbClr val="00B0F0"/>
              </a:solidFill>
              <a:latin typeface="Manrope bold" pitchFamily="2" charset="0"/>
              <a:cs typeface="Arial" panose="020B0604020202020204" pitchFamily="34" charset="0"/>
            </a:endParaRPr>
          </a:p>
          <a:p>
            <a:endParaRPr lang="ru-RU" sz="3600" b="1" dirty="0">
              <a:solidFill>
                <a:srgbClr val="00B0F0"/>
              </a:solidFill>
              <a:latin typeface="Aptos Semi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0A1D03-FDA4-AD82-8BFD-95991ED6B297}"/>
              </a:ext>
            </a:extLst>
          </p:cNvPr>
          <p:cNvSpPr txBox="1"/>
          <p:nvPr/>
        </p:nvSpPr>
        <p:spPr>
          <a:xfrm>
            <a:off x="552450" y="1378182"/>
            <a:ext cx="12525195" cy="4732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600" b="1" dirty="0">
                <a:solidFill>
                  <a:srgbClr val="0D2335"/>
                </a:solidFill>
              </a:rPr>
              <a:t>Преимущества новой схемы</a:t>
            </a:r>
            <a:endParaRPr lang="ru-RU" sz="2600" dirty="0"/>
          </a:p>
          <a:p>
            <a:pPr marL="0" indent="0">
              <a:lnSpc>
                <a:spcPct val="150000"/>
              </a:lnSpc>
              <a:buNone/>
            </a:pPr>
            <a:r>
              <a:rPr lang="ru-RU" sz="2500" dirty="0"/>
              <a:t>✅  Гарантированная фиксация автомобиля в одной точке</a:t>
            </a:r>
          </a:p>
          <a:p>
            <a:pPr>
              <a:lnSpc>
                <a:spcPct val="150000"/>
              </a:lnSpc>
            </a:pPr>
            <a:r>
              <a:rPr lang="ru-RU" sz="2500" dirty="0"/>
              <a:t>✅  Исключение ошибок при распознавании</a:t>
            </a:r>
          </a:p>
          <a:p>
            <a:pPr>
              <a:lnSpc>
                <a:spcPct val="150000"/>
              </a:lnSpc>
            </a:pPr>
            <a:r>
              <a:rPr lang="ru-RU" sz="2500" dirty="0"/>
              <a:t>✅  Универсальность для любого типа автомобилей</a:t>
            </a:r>
          </a:p>
          <a:p>
            <a:pPr>
              <a:lnSpc>
                <a:spcPct val="150000"/>
              </a:lnSpc>
            </a:pPr>
            <a:r>
              <a:rPr lang="ru-RU" sz="2500" dirty="0"/>
              <a:t>✅  Поддержка весового оборудования разных производителей с Easy Logic</a:t>
            </a:r>
          </a:p>
          <a:p>
            <a:pPr>
              <a:lnSpc>
                <a:spcPct val="150000"/>
              </a:lnSpc>
            </a:pPr>
            <a:r>
              <a:rPr lang="ru-RU" sz="2500" dirty="0"/>
              <a:t>✅  Быстрый и надёжный анализ номеров и табло (</a:t>
            </a:r>
            <a:r>
              <a:rPr lang="ru-RU" sz="2500" dirty="0" err="1"/>
              <a:t>ИИ-модуль</a:t>
            </a:r>
            <a:r>
              <a:rPr lang="ru-RU" sz="2500" dirty="0"/>
              <a:t>)</a:t>
            </a:r>
          </a:p>
          <a:p>
            <a:pPr>
              <a:lnSpc>
                <a:spcPct val="150000"/>
              </a:lnSpc>
            </a:pPr>
            <a:r>
              <a:rPr lang="ru-RU" sz="2500" dirty="0"/>
              <a:t>✅  Возможно работы бесперебойной работы в </a:t>
            </a:r>
            <a:r>
              <a:rPr lang="ru-RU" sz="2500" dirty="0" err="1"/>
              <a:t>оффлайн</a:t>
            </a:r>
            <a:r>
              <a:rPr lang="ru-RU" sz="2500" dirty="0"/>
              <a:t> режиме.</a:t>
            </a:r>
          </a:p>
          <a:p>
            <a:pPr>
              <a:lnSpc>
                <a:spcPct val="150000"/>
              </a:lnSpc>
            </a:pPr>
            <a:endParaRPr lang="ru-RU" sz="2500" dirty="0"/>
          </a:p>
        </p:txBody>
      </p:sp>
      <p:pic>
        <p:nvPicPr>
          <p:cNvPr id="2" name="Рисунок 47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F3E52C-5B19-0A21-966F-3483CFF20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55649"/>
            <a:ext cx="2329355" cy="8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03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701EB1E-C76A-269F-EA9D-EE5CB562E94F}"/>
              </a:ext>
            </a:extLst>
          </p:cNvPr>
          <p:cNvSpPr txBox="1">
            <a:spLocks/>
          </p:cNvSpPr>
          <p:nvPr/>
        </p:nvSpPr>
        <p:spPr>
          <a:xfrm>
            <a:off x="552450" y="1504581"/>
            <a:ext cx="1111046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chemeClr val="bg1"/>
                </a:solidFill>
                <a:latin typeface="Manrope Medium" pitchFamily="2" charset="0"/>
                <a:cs typeface="Arial" panose="020B0604020202020204" pitchFamily="34" charset="0"/>
              </a:rPr>
              <a:t>от </a:t>
            </a:r>
            <a:r>
              <a:rPr lang="ru-RU" sz="5400" b="1" dirty="0">
                <a:solidFill>
                  <a:schemeClr val="accent2"/>
                </a:solidFill>
                <a:latin typeface="Manrope Medium" pitchFamily="2" charset="0"/>
                <a:cs typeface="Arial" panose="020B0604020202020204" pitchFamily="34" charset="0"/>
              </a:rPr>
              <a:t>1 000 000 руб. экономии </a:t>
            </a:r>
            <a:r>
              <a:rPr lang="ru-RU" sz="5400" b="1" dirty="0">
                <a:solidFill>
                  <a:schemeClr val="bg1"/>
                </a:solidFill>
                <a:latin typeface="Manrope Medium" pitchFamily="2" charset="0"/>
                <a:cs typeface="Arial" panose="020B0604020202020204" pitchFamily="34" charset="0"/>
              </a:rPr>
              <a:t>в год </a:t>
            </a:r>
          </a:p>
          <a:p>
            <a:endParaRPr lang="ru-RU" sz="3600" b="1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CACD8B-F669-55CC-E42E-7834C715C44E}"/>
              </a:ext>
            </a:extLst>
          </p:cNvPr>
          <p:cNvSpPr txBox="1"/>
          <p:nvPr/>
        </p:nvSpPr>
        <p:spPr>
          <a:xfrm>
            <a:off x="552450" y="3638472"/>
            <a:ext cx="9247158" cy="114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B0F0"/>
                </a:solidFill>
                <a:latin typeface="Manrope Medium" pitchFamily="2" charset="0"/>
              </a:rPr>
              <a:t>Контроль приписок, сговора и вывоза материалов в серую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B0F0"/>
                </a:solidFill>
                <a:latin typeface="Manrope Medium" pitchFamily="2" charset="0"/>
              </a:rPr>
              <a:t>Вместо двух операторов можно содержать одного</a:t>
            </a:r>
            <a:endParaRPr lang="en-US" sz="1100" b="1" dirty="0">
              <a:solidFill>
                <a:srgbClr val="00B0F0"/>
              </a:solidFill>
              <a:latin typeface="Manrope Medium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BE377-254D-D2AA-52A6-B37D2B5B7B6A}"/>
              </a:ext>
            </a:extLst>
          </p:cNvPr>
          <p:cNvSpPr txBox="1"/>
          <p:nvPr/>
        </p:nvSpPr>
        <p:spPr>
          <a:xfrm>
            <a:off x="552450" y="1188570"/>
            <a:ext cx="9247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B0F0"/>
                </a:solidFill>
                <a:latin typeface="Manrope bold" pitchFamily="2" charset="0"/>
              </a:rPr>
              <a:t>ВАША ВЫГОДА:</a:t>
            </a:r>
            <a:endParaRPr lang="en-US" sz="3600" dirty="0">
              <a:solidFill>
                <a:srgbClr val="00B0F0"/>
              </a:solidFill>
              <a:latin typeface="Manrope bold" pitchFamily="2" charset="0"/>
            </a:endParaRPr>
          </a:p>
        </p:txBody>
      </p:sp>
      <p:pic>
        <p:nvPicPr>
          <p:cNvPr id="9" name="Рисунок 3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FE8B44-98B0-007A-1B3A-3E0AA352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95" y="5845384"/>
            <a:ext cx="2329362" cy="85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82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effectLst/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Ключевые </a:t>
            </a:r>
            <a:r>
              <a:rPr lang="ru-RU" sz="3600" b="1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преимущества </a:t>
            </a:r>
            <a:br>
              <a:rPr lang="en-US" sz="3600" b="1">
                <a:solidFill>
                  <a:srgbClr val="134780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</a:br>
            <a:r>
              <a:rPr lang="ru-RU" sz="3000" b="1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видео </a:t>
            </a:r>
            <a:r>
              <a:rPr lang="ru-RU" sz="3000" b="1" dirty="0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контроля </a:t>
            </a:r>
            <a:r>
              <a:rPr lang="en-US" sz="3000" b="1" dirty="0" err="1">
                <a:solidFill>
                  <a:srgbClr val="F36523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Manrope" pitchFamily="2" charset="0"/>
              </a:rPr>
              <a:t>EXZOTRON</a:t>
            </a:r>
            <a:endParaRPr lang="en-US" sz="3000" b="1" dirty="0">
              <a:solidFill>
                <a:srgbClr val="F36523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Manrope" pitchFamily="2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22F9725-47B3-DE84-5A4B-111FE07C0BA2}"/>
              </a:ext>
            </a:extLst>
          </p:cNvPr>
          <p:cNvSpPr/>
          <p:nvPr/>
        </p:nvSpPr>
        <p:spPr>
          <a:xfrm>
            <a:off x="920286" y="1425956"/>
            <a:ext cx="5139202" cy="605474"/>
          </a:xfrm>
          <a:custGeom>
            <a:avLst/>
            <a:gdLst>
              <a:gd name="connsiteX0" fmla="*/ 0 w 5293015"/>
              <a:gd name="connsiteY0" fmla="*/ 100914 h 605474"/>
              <a:gd name="connsiteX1" fmla="*/ 100914 w 5293015"/>
              <a:gd name="connsiteY1" fmla="*/ 0 h 605474"/>
              <a:gd name="connsiteX2" fmla="*/ 5192101 w 5293015"/>
              <a:gd name="connsiteY2" fmla="*/ 0 h 605474"/>
              <a:gd name="connsiteX3" fmla="*/ 5293015 w 5293015"/>
              <a:gd name="connsiteY3" fmla="*/ 100914 h 605474"/>
              <a:gd name="connsiteX4" fmla="*/ 5293015 w 5293015"/>
              <a:gd name="connsiteY4" fmla="*/ 504560 h 605474"/>
              <a:gd name="connsiteX5" fmla="*/ 5192101 w 5293015"/>
              <a:gd name="connsiteY5" fmla="*/ 605474 h 605474"/>
              <a:gd name="connsiteX6" fmla="*/ 100914 w 5293015"/>
              <a:gd name="connsiteY6" fmla="*/ 605474 h 605474"/>
              <a:gd name="connsiteX7" fmla="*/ 0 w 5293015"/>
              <a:gd name="connsiteY7" fmla="*/ 504560 h 605474"/>
              <a:gd name="connsiteX8" fmla="*/ 0 w 5293015"/>
              <a:gd name="connsiteY8" fmla="*/ 100914 h 60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93015" h="605474">
                <a:moveTo>
                  <a:pt x="0" y="100914"/>
                </a:moveTo>
                <a:cubicBezTo>
                  <a:pt x="0" y="45181"/>
                  <a:pt x="45181" y="0"/>
                  <a:pt x="100914" y="0"/>
                </a:cubicBezTo>
                <a:lnTo>
                  <a:pt x="5192101" y="0"/>
                </a:lnTo>
                <a:cubicBezTo>
                  <a:pt x="5247834" y="0"/>
                  <a:pt x="5293015" y="45181"/>
                  <a:pt x="5293015" y="100914"/>
                </a:cubicBezTo>
                <a:lnTo>
                  <a:pt x="5293015" y="504560"/>
                </a:lnTo>
                <a:cubicBezTo>
                  <a:pt x="5293015" y="560293"/>
                  <a:pt x="5247834" y="605474"/>
                  <a:pt x="5192101" y="605474"/>
                </a:cubicBezTo>
                <a:lnTo>
                  <a:pt x="100914" y="605474"/>
                </a:lnTo>
                <a:cubicBezTo>
                  <a:pt x="45181" y="605474"/>
                  <a:pt x="0" y="560293"/>
                  <a:pt x="0" y="504560"/>
                </a:cubicBezTo>
                <a:lnTo>
                  <a:pt x="0" y="100914"/>
                </a:lnTo>
                <a:close/>
              </a:path>
            </a:pathLst>
          </a:custGeom>
          <a:solidFill>
            <a:srgbClr val="00ADE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9557" tIns="117187" rIns="117187" bIns="117187" numCol="1" spcCol="1270" anchor="ctr" anchorCtr="0">
            <a:noAutofit/>
          </a:bodyPr>
          <a:lstStyle/>
          <a:p>
            <a:pPr marL="0" lvl="0" indent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300" kern="1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anrope" pitchFamily="2" charset="0"/>
              </a:rPr>
              <a:t>Стоимость интеграции</a:t>
            </a:r>
            <a:endParaRPr lang="ru-RU" sz="23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anrope" pitchFamily="2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F02DE3B-7EA1-C9A5-9791-2D8EC739A98E}"/>
              </a:ext>
            </a:extLst>
          </p:cNvPr>
          <p:cNvSpPr/>
          <p:nvPr/>
        </p:nvSpPr>
        <p:spPr>
          <a:xfrm>
            <a:off x="920286" y="2059228"/>
            <a:ext cx="5139202" cy="380880"/>
          </a:xfrm>
          <a:custGeom>
            <a:avLst/>
            <a:gdLst>
              <a:gd name="connsiteX0" fmla="*/ 0 w 5293015"/>
              <a:gd name="connsiteY0" fmla="*/ 0 h 380880"/>
              <a:gd name="connsiteX1" fmla="*/ 5293015 w 5293015"/>
              <a:gd name="connsiteY1" fmla="*/ 0 h 380880"/>
              <a:gd name="connsiteX2" fmla="*/ 5293015 w 5293015"/>
              <a:gd name="connsiteY2" fmla="*/ 380880 h 380880"/>
              <a:gd name="connsiteX3" fmla="*/ 0 w 5293015"/>
              <a:gd name="connsiteY3" fmla="*/ 380880 h 380880"/>
              <a:gd name="connsiteX4" fmla="*/ 0 w 5293015"/>
              <a:gd name="connsiteY4" fmla="*/ 0 h 38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015" h="380880">
                <a:moveTo>
                  <a:pt x="0" y="0"/>
                </a:moveTo>
                <a:lnTo>
                  <a:pt x="5293015" y="0"/>
                </a:lnTo>
                <a:lnTo>
                  <a:pt x="5293015" y="380880"/>
                </a:lnTo>
                <a:lnTo>
                  <a:pt x="0" y="3808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8053" tIns="29210" rIns="163576" bIns="2921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F36523"/>
              </a:buClr>
              <a:buChar char="•"/>
            </a:pPr>
            <a:r>
              <a:rPr lang="ru-RU" sz="2200" kern="1200" dirty="0">
                <a:solidFill>
                  <a:srgbClr val="134780"/>
                </a:solidFill>
              </a:rPr>
              <a:t>В 2 раза ниже</a:t>
            </a:r>
            <a:r>
              <a:rPr lang="ru-RU" sz="2200" kern="1200" dirty="0">
                <a:solidFill>
                  <a:srgbClr val="F2814C"/>
                </a:solidFill>
              </a:rPr>
              <a:t>*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78E1AAC-700D-F2C4-1B64-D04EE3262661}"/>
              </a:ext>
            </a:extLst>
          </p:cNvPr>
          <p:cNvSpPr/>
          <p:nvPr/>
        </p:nvSpPr>
        <p:spPr>
          <a:xfrm>
            <a:off x="920286" y="2467906"/>
            <a:ext cx="5139202" cy="605474"/>
          </a:xfrm>
          <a:custGeom>
            <a:avLst/>
            <a:gdLst>
              <a:gd name="connsiteX0" fmla="*/ 0 w 5293015"/>
              <a:gd name="connsiteY0" fmla="*/ 100914 h 605474"/>
              <a:gd name="connsiteX1" fmla="*/ 100914 w 5293015"/>
              <a:gd name="connsiteY1" fmla="*/ 0 h 605474"/>
              <a:gd name="connsiteX2" fmla="*/ 5192101 w 5293015"/>
              <a:gd name="connsiteY2" fmla="*/ 0 h 605474"/>
              <a:gd name="connsiteX3" fmla="*/ 5293015 w 5293015"/>
              <a:gd name="connsiteY3" fmla="*/ 100914 h 605474"/>
              <a:gd name="connsiteX4" fmla="*/ 5293015 w 5293015"/>
              <a:gd name="connsiteY4" fmla="*/ 504560 h 605474"/>
              <a:gd name="connsiteX5" fmla="*/ 5192101 w 5293015"/>
              <a:gd name="connsiteY5" fmla="*/ 605474 h 605474"/>
              <a:gd name="connsiteX6" fmla="*/ 100914 w 5293015"/>
              <a:gd name="connsiteY6" fmla="*/ 605474 h 605474"/>
              <a:gd name="connsiteX7" fmla="*/ 0 w 5293015"/>
              <a:gd name="connsiteY7" fmla="*/ 504560 h 605474"/>
              <a:gd name="connsiteX8" fmla="*/ 0 w 5293015"/>
              <a:gd name="connsiteY8" fmla="*/ 100914 h 60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93015" h="605474">
                <a:moveTo>
                  <a:pt x="0" y="100914"/>
                </a:moveTo>
                <a:cubicBezTo>
                  <a:pt x="0" y="45181"/>
                  <a:pt x="45181" y="0"/>
                  <a:pt x="100914" y="0"/>
                </a:cubicBezTo>
                <a:lnTo>
                  <a:pt x="5192101" y="0"/>
                </a:lnTo>
                <a:cubicBezTo>
                  <a:pt x="5247834" y="0"/>
                  <a:pt x="5293015" y="45181"/>
                  <a:pt x="5293015" y="100914"/>
                </a:cubicBezTo>
                <a:lnTo>
                  <a:pt x="5293015" y="504560"/>
                </a:lnTo>
                <a:cubicBezTo>
                  <a:pt x="5293015" y="560293"/>
                  <a:pt x="5247834" y="605474"/>
                  <a:pt x="5192101" y="605474"/>
                </a:cubicBezTo>
                <a:lnTo>
                  <a:pt x="100914" y="605474"/>
                </a:lnTo>
                <a:cubicBezTo>
                  <a:pt x="45181" y="605474"/>
                  <a:pt x="0" y="560293"/>
                  <a:pt x="0" y="504560"/>
                </a:cubicBezTo>
                <a:lnTo>
                  <a:pt x="0" y="100914"/>
                </a:lnTo>
                <a:close/>
              </a:path>
            </a:pathLst>
          </a:custGeom>
          <a:solidFill>
            <a:srgbClr val="00ADE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9557" tIns="117187" rIns="117187" bIns="117187" numCol="1" spcCol="1270" anchor="ctr" anchorCtr="0">
            <a:noAutofit/>
          </a:bodyPr>
          <a:lstStyle/>
          <a:p>
            <a:pPr marL="0" lvl="0" indent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300" kern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anrope" pitchFamily="2" charset="0"/>
              </a:rPr>
              <a:t>Скорость установки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592A91-DB2B-6E2B-DCB4-A4D6E327BF31}"/>
              </a:ext>
            </a:extLst>
          </p:cNvPr>
          <p:cNvSpPr/>
          <p:nvPr/>
        </p:nvSpPr>
        <p:spPr>
          <a:xfrm>
            <a:off x="920286" y="3101178"/>
            <a:ext cx="5139202" cy="380880"/>
          </a:xfrm>
          <a:custGeom>
            <a:avLst/>
            <a:gdLst>
              <a:gd name="connsiteX0" fmla="*/ 0 w 5293015"/>
              <a:gd name="connsiteY0" fmla="*/ 0 h 380880"/>
              <a:gd name="connsiteX1" fmla="*/ 5293015 w 5293015"/>
              <a:gd name="connsiteY1" fmla="*/ 0 h 380880"/>
              <a:gd name="connsiteX2" fmla="*/ 5293015 w 5293015"/>
              <a:gd name="connsiteY2" fmla="*/ 380880 h 380880"/>
              <a:gd name="connsiteX3" fmla="*/ 0 w 5293015"/>
              <a:gd name="connsiteY3" fmla="*/ 380880 h 380880"/>
              <a:gd name="connsiteX4" fmla="*/ 0 w 5293015"/>
              <a:gd name="connsiteY4" fmla="*/ 0 h 38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015" h="380880">
                <a:moveTo>
                  <a:pt x="0" y="0"/>
                </a:moveTo>
                <a:lnTo>
                  <a:pt x="5293015" y="0"/>
                </a:lnTo>
                <a:lnTo>
                  <a:pt x="5293015" y="380880"/>
                </a:lnTo>
                <a:lnTo>
                  <a:pt x="0" y="3808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8053" tIns="29210" rIns="163576" bIns="29210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F36523"/>
              </a:buClr>
              <a:buChar char="•"/>
            </a:pPr>
            <a:r>
              <a:rPr lang="ru-RU" sz="2200" kern="1200" dirty="0">
                <a:solidFill>
                  <a:srgbClr val="134780"/>
                </a:solidFill>
              </a:rPr>
              <a:t>В 3 раза быстрее</a:t>
            </a:r>
            <a:r>
              <a:rPr lang="ru-RU" sz="2200" kern="1200" dirty="0">
                <a:solidFill>
                  <a:srgbClr val="F2814C"/>
                </a:solidFill>
              </a:rPr>
              <a:t>*</a:t>
            </a:r>
          </a:p>
        </p:txBody>
      </p:sp>
      <p:graphicFrame>
        <p:nvGraphicFramePr>
          <p:cNvPr id="23" name="Объект 20"/>
          <p:cNvGraphicFramePr>
            <a:graphicFrameLocks noGrp="1"/>
          </p:cNvGraphicFramePr>
          <p:nvPr>
            <p:ph sz="half" idx="2"/>
          </p:nvPr>
        </p:nvGraphicFramePr>
        <p:xfrm>
          <a:off x="920286" y="3509856"/>
          <a:ext cx="5139202" cy="2006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31" y="999332"/>
            <a:ext cx="4016051" cy="401605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9350" y="5015383"/>
            <a:ext cx="4779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>
                <a:solidFill>
                  <a:srgbClr val="F2814C"/>
                </a:solidFill>
              </a:rPr>
              <a:t>*</a:t>
            </a:r>
            <a:r>
              <a:rPr lang="ru-RU" sz="1600">
                <a:solidFill>
                  <a:srgbClr val="134780"/>
                </a:solidFill>
              </a:rPr>
              <a:t> </a:t>
            </a:r>
            <a:r>
              <a:rPr lang="en-US" sz="1600">
                <a:solidFill>
                  <a:srgbClr val="134780"/>
                </a:solidFill>
              </a:rPr>
              <a:t>        </a:t>
            </a:r>
            <a:r>
              <a:rPr lang="ru-RU" sz="1600">
                <a:solidFill>
                  <a:srgbClr val="134780"/>
                </a:solidFill>
              </a:rPr>
              <a:t>- </a:t>
            </a:r>
            <a:r>
              <a:rPr lang="ru-RU" sz="1600" dirty="0">
                <a:solidFill>
                  <a:srgbClr val="134780"/>
                </a:solidFill>
              </a:rPr>
              <a:t>по сравнению с большинством предложений</a:t>
            </a:r>
            <a:br>
              <a:rPr lang="ru-RU" sz="1600">
                <a:solidFill>
                  <a:srgbClr val="134780"/>
                </a:solidFill>
              </a:rPr>
            </a:br>
            <a:r>
              <a:rPr lang="ru-RU" sz="1600" b="1">
                <a:solidFill>
                  <a:srgbClr val="F2814C"/>
                </a:solidFill>
              </a:rPr>
              <a:t>**</a:t>
            </a:r>
            <a:r>
              <a:rPr lang="en-US" sz="1600" b="1">
                <a:solidFill>
                  <a:srgbClr val="F2814C"/>
                </a:solidFill>
              </a:rPr>
              <a:t>      </a:t>
            </a:r>
            <a:r>
              <a:rPr lang="ru-RU" sz="1600">
                <a:solidFill>
                  <a:srgbClr val="134780"/>
                </a:solidFill>
              </a:rPr>
              <a:t> </a:t>
            </a:r>
            <a:r>
              <a:rPr lang="ru-RU" sz="1600" dirty="0">
                <a:solidFill>
                  <a:srgbClr val="134780"/>
                </a:solidFill>
              </a:rPr>
              <a:t>- важно соблюдение простой инструкции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529350" y="560347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2814C"/>
                </a:solidFill>
              </a:rPr>
              <a:t>***</a:t>
            </a:r>
            <a:r>
              <a:rPr lang="en-US" sz="1600" b="1">
                <a:solidFill>
                  <a:srgbClr val="F2814C"/>
                </a:solidFill>
              </a:rPr>
              <a:t>   </a:t>
            </a:r>
            <a:r>
              <a:rPr lang="ru-RU" sz="1600">
                <a:solidFill>
                  <a:srgbClr val="134780"/>
                </a:solidFill>
              </a:rPr>
              <a:t> </a:t>
            </a:r>
            <a:r>
              <a:rPr lang="ru-RU" sz="1600" dirty="0">
                <a:solidFill>
                  <a:srgbClr val="134780"/>
                </a:solidFill>
              </a:rPr>
              <a:t>- 1) снижение затрат на оператора;</a:t>
            </a:r>
            <a:br>
              <a:rPr lang="ru-RU" sz="1600" dirty="0">
                <a:solidFill>
                  <a:srgbClr val="134780"/>
                </a:solidFill>
              </a:rPr>
            </a:br>
            <a:r>
              <a:rPr lang="ru-RU" sz="1600">
                <a:solidFill>
                  <a:srgbClr val="134780"/>
                </a:solidFill>
              </a:rPr>
              <a:t>       </a:t>
            </a:r>
            <a:r>
              <a:rPr lang="en-US" sz="1600">
                <a:solidFill>
                  <a:srgbClr val="134780"/>
                </a:solidFill>
              </a:rPr>
              <a:t>   </a:t>
            </a:r>
            <a:r>
              <a:rPr lang="ru-RU" sz="1600">
                <a:solidFill>
                  <a:srgbClr val="134780"/>
                </a:solidFill>
              </a:rPr>
              <a:t>   </a:t>
            </a:r>
            <a:r>
              <a:rPr lang="ru-RU" sz="1600" dirty="0">
                <a:solidFill>
                  <a:srgbClr val="134780"/>
                </a:solidFill>
              </a:rPr>
              <a:t>2) </a:t>
            </a:r>
            <a:r>
              <a:rPr lang="ru-RU" sz="1600" dirty="0" err="1">
                <a:solidFill>
                  <a:srgbClr val="134780"/>
                </a:solidFill>
              </a:rPr>
              <a:t>абонплата</a:t>
            </a:r>
            <a:r>
              <a:rPr lang="ru-RU" sz="1600" dirty="0">
                <a:solidFill>
                  <a:srgbClr val="134780"/>
                </a:solidFill>
              </a:rPr>
              <a:t> за обслуживание только в те месяцы, </a:t>
            </a:r>
            <a:br>
              <a:rPr lang="ru-RU" sz="1600" dirty="0">
                <a:solidFill>
                  <a:srgbClr val="134780"/>
                </a:solidFill>
              </a:rPr>
            </a:br>
            <a:r>
              <a:rPr lang="ru-RU" sz="1600" dirty="0">
                <a:solidFill>
                  <a:srgbClr val="134780"/>
                </a:solidFill>
              </a:rPr>
              <a:t>               когда идет использование </a:t>
            </a:r>
            <a:endParaRPr lang="en-US" sz="1600" dirty="0">
              <a:solidFill>
                <a:srgbClr val="134780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BD8DBB-66F0-FB52-B7C9-87C675F8E11A}"/>
              </a:ext>
            </a:extLst>
          </p:cNvPr>
          <p:cNvSpPr/>
          <p:nvPr/>
        </p:nvSpPr>
        <p:spPr>
          <a:xfrm>
            <a:off x="920286" y="5544219"/>
            <a:ext cx="5139202" cy="575639"/>
          </a:xfrm>
          <a:custGeom>
            <a:avLst/>
            <a:gdLst>
              <a:gd name="connsiteX0" fmla="*/ 0 w 4985385"/>
              <a:gd name="connsiteY0" fmla="*/ 95942 h 575639"/>
              <a:gd name="connsiteX1" fmla="*/ 95942 w 4985385"/>
              <a:gd name="connsiteY1" fmla="*/ 0 h 575639"/>
              <a:gd name="connsiteX2" fmla="*/ 4889443 w 4985385"/>
              <a:gd name="connsiteY2" fmla="*/ 0 h 575639"/>
              <a:gd name="connsiteX3" fmla="*/ 4985385 w 4985385"/>
              <a:gd name="connsiteY3" fmla="*/ 95942 h 575639"/>
              <a:gd name="connsiteX4" fmla="*/ 4985385 w 4985385"/>
              <a:gd name="connsiteY4" fmla="*/ 479697 h 575639"/>
              <a:gd name="connsiteX5" fmla="*/ 4889443 w 4985385"/>
              <a:gd name="connsiteY5" fmla="*/ 575639 h 575639"/>
              <a:gd name="connsiteX6" fmla="*/ 95942 w 4985385"/>
              <a:gd name="connsiteY6" fmla="*/ 575639 h 575639"/>
              <a:gd name="connsiteX7" fmla="*/ 0 w 4985385"/>
              <a:gd name="connsiteY7" fmla="*/ 479697 h 575639"/>
              <a:gd name="connsiteX8" fmla="*/ 0 w 4985385"/>
              <a:gd name="connsiteY8" fmla="*/ 95942 h 57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85385" h="575639">
                <a:moveTo>
                  <a:pt x="0" y="95942"/>
                </a:moveTo>
                <a:cubicBezTo>
                  <a:pt x="0" y="42955"/>
                  <a:pt x="42955" y="0"/>
                  <a:pt x="95942" y="0"/>
                </a:cubicBezTo>
                <a:lnTo>
                  <a:pt x="4889443" y="0"/>
                </a:lnTo>
                <a:cubicBezTo>
                  <a:pt x="4942430" y="0"/>
                  <a:pt x="4985385" y="42955"/>
                  <a:pt x="4985385" y="95942"/>
                </a:cubicBezTo>
                <a:lnTo>
                  <a:pt x="4985385" y="479697"/>
                </a:lnTo>
                <a:cubicBezTo>
                  <a:pt x="4985385" y="532684"/>
                  <a:pt x="4942430" y="575639"/>
                  <a:pt x="4889443" y="575639"/>
                </a:cubicBezTo>
                <a:lnTo>
                  <a:pt x="95942" y="575639"/>
                </a:lnTo>
                <a:cubicBezTo>
                  <a:pt x="42955" y="575639"/>
                  <a:pt x="0" y="532684"/>
                  <a:pt x="0" y="479697"/>
                </a:cubicBezTo>
                <a:lnTo>
                  <a:pt x="0" y="95942"/>
                </a:lnTo>
                <a:close/>
              </a:path>
            </a:pathLst>
          </a:custGeom>
          <a:solidFill>
            <a:srgbClr val="00ADE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0000" tIns="119540" rIns="119540" bIns="1195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kern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anrope" pitchFamily="2" charset="0"/>
              </a:rPr>
              <a:t>Простота использования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D716E7A-98FC-C7E9-B202-92EB72C9F5CA}"/>
              </a:ext>
            </a:extLst>
          </p:cNvPr>
          <p:cNvSpPr/>
          <p:nvPr/>
        </p:nvSpPr>
        <p:spPr>
          <a:xfrm>
            <a:off x="895921" y="6147655"/>
            <a:ext cx="5417548" cy="397440"/>
          </a:xfrm>
          <a:custGeom>
            <a:avLst/>
            <a:gdLst>
              <a:gd name="connsiteX0" fmla="*/ 0 w 5293015"/>
              <a:gd name="connsiteY0" fmla="*/ 0 h 397440"/>
              <a:gd name="connsiteX1" fmla="*/ 5293015 w 5293015"/>
              <a:gd name="connsiteY1" fmla="*/ 0 h 397440"/>
              <a:gd name="connsiteX2" fmla="*/ 5293015 w 5293015"/>
              <a:gd name="connsiteY2" fmla="*/ 397440 h 397440"/>
              <a:gd name="connsiteX3" fmla="*/ 0 w 5293015"/>
              <a:gd name="connsiteY3" fmla="*/ 397440 h 397440"/>
              <a:gd name="connsiteX4" fmla="*/ 0 w 5293015"/>
              <a:gd name="connsiteY4" fmla="*/ 0 h 39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015" h="397440">
                <a:moveTo>
                  <a:pt x="0" y="0"/>
                </a:moveTo>
                <a:lnTo>
                  <a:pt x="5293015" y="0"/>
                </a:lnTo>
                <a:lnTo>
                  <a:pt x="5293015" y="397440"/>
                </a:lnTo>
                <a:lnTo>
                  <a:pt x="0" y="3974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8053" tIns="30480" rIns="170688" bIns="30480" numCol="1" spcCol="1270" anchor="t" anchorCtr="0">
            <a:noAutofit/>
          </a:bodyPr>
          <a:lstStyle/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F36523"/>
              </a:buClr>
              <a:buChar char="•"/>
            </a:pPr>
            <a:r>
              <a:rPr lang="en-US" sz="2200" kern="1200" dirty="0">
                <a:solidFill>
                  <a:srgbClr val="134780"/>
                </a:solidFill>
              </a:rPr>
              <a:t>Web-</a:t>
            </a:r>
            <a:r>
              <a:rPr lang="ru-RU" sz="2200" kern="1200" dirty="0">
                <a:solidFill>
                  <a:srgbClr val="134780"/>
                </a:solidFill>
              </a:rPr>
              <a:t>интерфейс + </a:t>
            </a:r>
            <a:r>
              <a:rPr lang="ru-RU" sz="2200" kern="1200" dirty="0" err="1">
                <a:solidFill>
                  <a:srgbClr val="134780"/>
                </a:solidFill>
              </a:rPr>
              <a:t>телеграм</a:t>
            </a:r>
            <a:r>
              <a:rPr lang="ru-RU" sz="2200" kern="1200" dirty="0">
                <a:solidFill>
                  <a:srgbClr val="134780"/>
                </a:solidFill>
              </a:rPr>
              <a:t>-бот</a:t>
            </a:r>
          </a:p>
        </p:txBody>
      </p:sp>
    </p:spTree>
    <p:extLst>
      <p:ext uri="{BB962C8B-B14F-4D97-AF65-F5344CB8AC3E}">
        <p14:creationId xmlns:p14="http://schemas.microsoft.com/office/powerpoint/2010/main" val="3953742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3545C-D668-CBBF-7617-3E74D0071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lines&#10;&#10;Description automatically generated">
            <a:extLst>
              <a:ext uri="{FF2B5EF4-FFF2-40B4-BE49-F238E27FC236}">
                <a16:creationId xmlns:a16="http://schemas.microsoft.com/office/drawing/2014/main" id="{4784743C-3FEE-D080-7B84-51A256F89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77F02-7A73-3BD2-9BD9-E47E9E61C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450" y="1971635"/>
            <a:ext cx="11087099" cy="23876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400" b="1" dirty="0">
                <a:solidFill>
                  <a:srgbClr val="00B0F0"/>
                </a:solidFill>
                <a:effectLst>
                  <a:outerShdw blurRad="25400" dist="63500" dir="2700000" algn="tl" rotWithShape="0">
                    <a:schemeClr val="tx1"/>
                  </a:outerShdw>
                </a:effectLst>
                <a:latin typeface="Manrope bold" pitchFamily="2" charset="0"/>
                <a:cs typeface="Arial" panose="020B0604020202020204" pitchFamily="34" charset="0"/>
              </a:rPr>
              <a:t>Система</a:t>
            </a:r>
            <a:r>
              <a:rPr lang="en-US" sz="4400" b="1" dirty="0">
                <a:solidFill>
                  <a:srgbClr val="00B0F0"/>
                </a:solidFill>
                <a:effectLst>
                  <a:outerShdw blurRad="25400" dist="63500" dir="2700000" algn="tl" rotWithShape="0">
                    <a:schemeClr val="tx1"/>
                  </a:outerShdw>
                </a:effectLst>
                <a:latin typeface="Manrope bold" pitchFamily="2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rgbClr val="00B0F0"/>
                </a:solidFill>
                <a:effectLst>
                  <a:outerShdw blurRad="25400" dist="63500" dir="2700000" algn="tl" rotWithShape="0">
                    <a:schemeClr val="tx1"/>
                  </a:outerShdw>
                </a:effectLst>
                <a:latin typeface="Manrope bold" pitchFamily="2" charset="0"/>
                <a:cs typeface="Arial" panose="020B0604020202020204" pitchFamily="34" charset="0"/>
              </a:rPr>
              <a:t>автоматизированного взвешивания </a:t>
            </a:r>
            <a:r>
              <a:rPr lang="ru-RU" sz="4400" b="1">
                <a:solidFill>
                  <a:srgbClr val="00B0F0"/>
                </a:solidFill>
                <a:effectLst>
                  <a:outerShdw blurRad="25400" dist="63500" dir="2700000" algn="tl" rotWithShape="0">
                    <a:schemeClr val="tx1"/>
                  </a:outerShdw>
                </a:effectLst>
                <a:latin typeface="Manrope bold" pitchFamily="2" charset="0"/>
                <a:cs typeface="Arial" panose="020B0604020202020204" pitchFamily="34" charset="0"/>
              </a:rPr>
              <a:t>с ИИ</a:t>
            </a:r>
            <a:br>
              <a:rPr lang="ru-RU" sz="4400">
                <a:solidFill>
                  <a:srgbClr val="00B0F0"/>
                </a:solidFill>
                <a:effectLst>
                  <a:outerShdw blurRad="25400" dist="63500" dir="2700000" algn="tl" rotWithShape="0">
                    <a:schemeClr val="tx1"/>
                  </a:outerShdw>
                </a:effectLst>
                <a:latin typeface="Aptos SemiBold" panose="020B0004020202020204" pitchFamily="34" charset="0"/>
                <a:cs typeface="Arial" panose="020B0604020202020204" pitchFamily="34" charset="0"/>
              </a:rPr>
            </a:br>
            <a:endParaRPr lang="ru-RU" sz="4400" dirty="0">
              <a:solidFill>
                <a:srgbClr val="00B0F0"/>
              </a:solidFill>
              <a:effectLst>
                <a:outerShdw blurRad="25400" dist="63500" dir="2700000" algn="tl" rotWithShape="0">
                  <a:schemeClr val="tx1"/>
                </a:outerShdw>
              </a:effectLst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33DBDC-C2BF-7D40-4EBF-24C3CC8FDC07}"/>
              </a:ext>
            </a:extLst>
          </p:cNvPr>
          <p:cNvSpPr txBox="1">
            <a:spLocks/>
          </p:cNvSpPr>
          <p:nvPr/>
        </p:nvSpPr>
        <p:spPr>
          <a:xfrm>
            <a:off x="567440" y="2273544"/>
            <a:ext cx="11087099" cy="3002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" sz="2000" dirty="0" err="1">
                <a:solidFill>
                  <a:schemeClr val="bg1"/>
                </a:solidFill>
                <a:latin typeface="Manrope bold" pitchFamily="2" charset="0"/>
                <a:cs typeface="Arial" panose="020B0604020202020204" pitchFamily="34" charset="0"/>
              </a:rPr>
              <a:t>exzotron.com</a:t>
            </a:r>
            <a:endParaRPr lang="en" sz="2000" dirty="0">
              <a:solidFill>
                <a:schemeClr val="bg1"/>
              </a:solidFill>
              <a:latin typeface="Manrope bold" pitchFamily="2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" sz="2000" dirty="0" err="1">
                <a:solidFill>
                  <a:schemeClr val="bg1"/>
                </a:solidFill>
                <a:latin typeface="Manrope bold" pitchFamily="2" charset="0"/>
                <a:cs typeface="Arial" panose="020B0604020202020204" pitchFamily="34" charset="0"/>
              </a:rPr>
              <a:t>info@exzotron.ru</a:t>
            </a:r>
            <a:endParaRPr lang="en" sz="2000" dirty="0">
              <a:solidFill>
                <a:schemeClr val="bg1"/>
              </a:solidFill>
              <a:latin typeface="Manrope bold" pitchFamily="2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" sz="2000" dirty="0">
                <a:solidFill>
                  <a:schemeClr val="bg1"/>
                </a:solidFill>
                <a:latin typeface="Manrope bold" pitchFamily="2" charset="0"/>
                <a:cs typeface="Arial" panose="020B0604020202020204" pitchFamily="34" charset="0"/>
              </a:rPr>
              <a:t>+7 (978) 701-38-59</a:t>
            </a:r>
            <a:endParaRPr lang="ru-RU" sz="2000" dirty="0">
              <a:solidFill>
                <a:schemeClr val="bg1"/>
              </a:solidFill>
              <a:latin typeface="Manrope bold" pitchFamily="2" charset="0"/>
              <a:cs typeface="Arial" panose="020B0604020202020204" pitchFamily="34" charset="0"/>
            </a:endParaRPr>
          </a:p>
        </p:txBody>
      </p:sp>
      <p:pic>
        <p:nvPicPr>
          <p:cNvPr id="6" name="Рисунок 3" descr="Изображение выглядит как снимок экрана, Графика, графический дизайн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191840-FC46-766B-9036-61F435A85B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64" y="319082"/>
            <a:ext cx="4811191" cy="1766609"/>
          </a:xfrm>
          <a:prstGeom prst="rect">
            <a:avLst/>
          </a:prstGeom>
        </p:spPr>
      </p:pic>
      <p:pic>
        <p:nvPicPr>
          <p:cNvPr id="9" name="Picture 8" descr="A circular pattern of white lines&#10;&#10;Description automatically generated with medium confidence" hidden="1">
            <a:extLst>
              <a:ext uri="{FF2B5EF4-FFF2-40B4-BE49-F238E27FC236}">
                <a16:creationId xmlns:a16="http://schemas.microsoft.com/office/drawing/2014/main" id="{679ABE93-B933-9156-E6FA-C52E2F4A7C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802" y="-1098541"/>
            <a:ext cx="7278244" cy="6368464"/>
          </a:xfrm>
          <a:prstGeom prst="rect">
            <a:avLst/>
          </a:prstGeom>
        </p:spPr>
      </p:pic>
      <p:pic>
        <p:nvPicPr>
          <p:cNvPr id="4" name="Picture 3" descr="A circular pattern of white lines&#10;&#10;Description automatically generated with medium confidence">
            <a:extLst>
              <a:ext uri="{FF2B5EF4-FFF2-40B4-BE49-F238E27FC236}">
                <a16:creationId xmlns:a16="http://schemas.microsoft.com/office/drawing/2014/main" id="{BC5E181A-7FA1-9925-034C-AA0A0008C6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9402" y="-946141"/>
            <a:ext cx="7278244" cy="636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31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4597</TotalTime>
  <Words>802</Words>
  <Application>Microsoft Office PowerPoint</Application>
  <PresentationFormat>Widescreen</PresentationFormat>
  <Paragraphs>184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Aptos</vt:lpstr>
      <vt:lpstr>Aptos Display</vt:lpstr>
      <vt:lpstr>Aptos SemiBold</vt:lpstr>
      <vt:lpstr>Arial</vt:lpstr>
      <vt:lpstr>Manrope</vt:lpstr>
      <vt:lpstr>Manrope </vt:lpstr>
      <vt:lpstr>Manrope bold</vt:lpstr>
      <vt:lpstr>Manrope Medium</vt:lpstr>
      <vt:lpstr>Wingdings</vt:lpstr>
      <vt:lpstr>Тема Office</vt:lpstr>
      <vt:lpstr>Система автоматизированного взвешивания с ИИ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Что входит в комплект</vt:lpstr>
      <vt:lpstr>PowerPoint Presentation</vt:lpstr>
      <vt:lpstr>PowerPoint Presentation</vt:lpstr>
      <vt:lpstr>Ключевые преимущества  видео контроля EXZOTRON</vt:lpstr>
      <vt:lpstr>Система автоматизированного взвешивания с ИИ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автоматизированного взвешивания с ИИ</dc:title>
  <dc:creator>Аронконн 3 РУС</dc:creator>
  <cp:lastModifiedBy>Alliance Pretor</cp:lastModifiedBy>
  <cp:revision>47</cp:revision>
  <dcterms:created xsi:type="dcterms:W3CDTF">2025-10-09T10:04:06Z</dcterms:created>
  <dcterms:modified xsi:type="dcterms:W3CDTF">2025-11-03T17:46:22Z</dcterms:modified>
</cp:coreProperties>
</file>